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9B77880-C011-48E1-84C1-CB13EDBE5632}" type="datetimeFigureOut">
              <a:rPr lang="tr-TR" smtClean="0"/>
              <a:t>26.12.2017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8634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03558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88975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746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91541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9B77880-C011-48E1-84C1-CB13EDBE5632}" type="datetimeFigureOut">
              <a:rPr lang="tr-TR" smtClean="0"/>
              <a:t>26.12.2017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260900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19B77880-C011-48E1-84C1-CB13EDBE5632}" type="datetimeFigureOut">
              <a:rPr lang="tr-TR" smtClean="0"/>
              <a:t>26.12.2017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12056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B77880-C011-48E1-84C1-CB13EDBE5632}" type="datetimeFigureOut">
              <a:rPr lang="tr-TR" smtClean="0"/>
              <a:t>26.12.2017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2103238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B77880-C011-48E1-84C1-CB13EDBE5632}" type="datetimeFigureOut">
              <a:rPr lang="tr-TR" smtClean="0"/>
              <a:t>26.12.2017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96100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B77880-C011-48E1-84C1-CB13EDBE5632}" type="datetimeFigureOut">
              <a:rPr lang="tr-TR" smtClean="0"/>
              <a:t>26.12.2017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425930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B77880-C011-48E1-84C1-CB13EDBE5632}" type="datetimeFigureOut">
              <a:rPr lang="tr-TR" smtClean="0"/>
              <a:t>26.12.2017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346231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45073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B77880-C011-48E1-84C1-CB13EDBE5632}" type="datetimeFigureOut">
              <a:rPr lang="tr-TR" smtClean="0"/>
              <a:t>26.12.2017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208317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B77880-C011-48E1-84C1-CB13EDBE5632}" type="datetimeFigureOut">
              <a:rPr lang="tr-TR" smtClean="0"/>
              <a:t>26.12.2017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19197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9B77880-C011-48E1-84C1-CB13EDBE5632}" type="datetimeFigureOut">
              <a:rPr lang="tr-TR" smtClean="0"/>
              <a:t>26.12.2017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29076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1109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B77880-C011-48E1-84C1-CB13EDBE5632}" type="datetimeFigureOut">
              <a:rPr lang="tr-TR" smtClean="0"/>
              <a:t>26.12.2017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0BA94B3-40D9-4767-9F39-689441D1ACA5}" type="slidenum">
              <a:rPr lang="tr-TR" smtClean="0"/>
              <a:t>‹#›</a:t>
            </a:fld>
            <a:endParaRPr lang="tr-TR"/>
          </a:p>
        </p:txBody>
      </p:sp>
    </p:spTree>
    <p:extLst>
      <p:ext uri="{BB962C8B-B14F-4D97-AF65-F5344CB8AC3E}">
        <p14:creationId xmlns:p14="http://schemas.microsoft.com/office/powerpoint/2010/main" val="23824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9B77880-C011-48E1-84C1-CB13EDBE5632}" type="datetimeFigureOut">
              <a:rPr lang="tr-TR" smtClean="0"/>
              <a:t>26.12.2017</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0BA94B3-40D9-4767-9F39-689441D1ACA5}" type="slidenum">
              <a:rPr lang="tr-TR" smtClean="0"/>
              <a:t>‹#›</a:t>
            </a:fld>
            <a:endParaRPr lang="tr-TR"/>
          </a:p>
        </p:txBody>
      </p:sp>
    </p:spTree>
    <p:extLst>
      <p:ext uri="{BB962C8B-B14F-4D97-AF65-F5344CB8AC3E}">
        <p14:creationId xmlns:p14="http://schemas.microsoft.com/office/powerpoint/2010/main" val="2864169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solidFill>
                  <a:srgbClr val="D52932"/>
                </a:solidFill>
                <a:latin typeface="Georgia" panose="02040502050405020303" pitchFamily="18" charset="0"/>
              </a:rPr>
              <a:t>Hazır Gıdalar, Hazırlanma Süreçleri ve Tehlikeleri</a:t>
            </a:r>
            <a:br>
              <a:rPr lang="tr-TR" dirty="0">
                <a:solidFill>
                  <a:srgbClr val="D52932"/>
                </a:solidFill>
                <a:latin typeface="Georgia" panose="02040502050405020303" pitchFamily="18" charset="0"/>
              </a:rPr>
            </a:br>
            <a:r>
              <a:rPr lang="tr-TR" dirty="0">
                <a:solidFill>
                  <a:srgbClr val="333333"/>
                </a:solidFill>
                <a:latin typeface="Arial" panose="020B0604020202020204" pitchFamily="34" charset="0"/>
              </a:rPr>
              <a:t/>
            </a:r>
            <a:br>
              <a:rPr lang="tr-TR" dirty="0">
                <a:solidFill>
                  <a:srgbClr val="333333"/>
                </a:solidFill>
                <a:latin typeface="Arial" panose="020B0604020202020204" pitchFamily="34" charset="0"/>
              </a:rPr>
            </a:br>
            <a:endParaRPr lang="tr-TR" dirty="0"/>
          </a:p>
        </p:txBody>
      </p:sp>
      <p:pic>
        <p:nvPicPr>
          <p:cNvPr id="4" name="Resim 3"/>
          <p:cNvPicPr>
            <a:picLocks noChangeAspect="1"/>
          </p:cNvPicPr>
          <p:nvPr/>
        </p:nvPicPr>
        <p:blipFill>
          <a:blip r:embed="rId2"/>
          <a:stretch>
            <a:fillRect/>
          </a:stretch>
        </p:blipFill>
        <p:spPr>
          <a:xfrm>
            <a:off x="3380509" y="3103418"/>
            <a:ext cx="5430981" cy="3212955"/>
          </a:xfrm>
          <a:prstGeom prst="rect">
            <a:avLst/>
          </a:prstGeom>
        </p:spPr>
      </p:pic>
    </p:spTree>
    <p:extLst>
      <p:ext uri="{BB962C8B-B14F-4D97-AF65-F5344CB8AC3E}">
        <p14:creationId xmlns:p14="http://schemas.microsoft.com/office/powerpoint/2010/main" val="243855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51709" y="1066800"/>
            <a:ext cx="9393382" cy="5043055"/>
          </a:xfrm>
        </p:spPr>
        <p:txBody>
          <a:bodyPr/>
          <a:lstStyle/>
          <a:p>
            <a:r>
              <a:rPr lang="tr-TR" cap="none" dirty="0" smtClean="0">
                <a:solidFill>
                  <a:schemeClr val="tx1"/>
                </a:solidFill>
              </a:rPr>
              <a:t>Yağla Yer Değiştiren Maddeler;</a:t>
            </a:r>
          </a:p>
          <a:p>
            <a:r>
              <a:rPr lang="tr-TR" sz="2400" cap="none" dirty="0">
                <a:solidFill>
                  <a:srgbClr val="FF0000"/>
                </a:solidFill>
              </a:rPr>
              <a:t>i. Karbonhidrat yapısındaki katkılar: </a:t>
            </a:r>
            <a:r>
              <a:rPr lang="tr-TR" sz="2400" cap="none" dirty="0" err="1">
                <a:solidFill>
                  <a:schemeClr val="tx1"/>
                </a:solidFill>
              </a:rPr>
              <a:t>Modifiye</a:t>
            </a:r>
            <a:r>
              <a:rPr lang="tr-TR" sz="2400" cap="none" dirty="0">
                <a:solidFill>
                  <a:schemeClr val="tx1"/>
                </a:solidFill>
              </a:rPr>
              <a:t> nişastalar, selüloz, gamlar, </a:t>
            </a:r>
            <a:r>
              <a:rPr lang="tr-TR" sz="2400" cap="none" dirty="0" err="1">
                <a:solidFill>
                  <a:schemeClr val="tx1"/>
                </a:solidFill>
              </a:rPr>
              <a:t>hemiselüloz</a:t>
            </a:r>
            <a:r>
              <a:rPr lang="tr-TR" sz="2400" cap="none" dirty="0">
                <a:solidFill>
                  <a:schemeClr val="tx1"/>
                </a:solidFill>
              </a:rPr>
              <a:t> ve pektin yapı azaltılmış gıdalarda kullanılarak yağların özelliklerini kısmen karşılamaktadır.</a:t>
            </a:r>
          </a:p>
          <a:p>
            <a:r>
              <a:rPr lang="tr-TR" sz="2400" cap="none" dirty="0">
                <a:solidFill>
                  <a:srgbClr val="FF0000"/>
                </a:solidFill>
              </a:rPr>
              <a:t>ii. Protein yapısındaki katkılar:  </a:t>
            </a:r>
            <a:r>
              <a:rPr lang="tr-TR" sz="2400" cap="none" dirty="0">
                <a:solidFill>
                  <a:schemeClr val="tx1"/>
                </a:solidFill>
              </a:rPr>
              <a:t>Jelatin özellikle katı ürünlerde (margarin gibi) yağı azaltmada kullanılan önemli bir katkı maddesidir.                           </a:t>
            </a:r>
          </a:p>
          <a:p>
            <a:r>
              <a:rPr lang="tr-TR" sz="2400" cap="none" dirty="0" err="1">
                <a:solidFill>
                  <a:srgbClr val="FF0000"/>
                </a:solidFill>
              </a:rPr>
              <a:t>iii.Kalorisi</a:t>
            </a:r>
            <a:r>
              <a:rPr lang="tr-TR" sz="2400" cap="none" dirty="0">
                <a:solidFill>
                  <a:srgbClr val="FF0000"/>
                </a:solidFill>
              </a:rPr>
              <a:t> azaltılmış yapay yağlar :</a:t>
            </a:r>
            <a:r>
              <a:rPr lang="tr-TR" sz="2400" cap="none" dirty="0">
                <a:solidFill>
                  <a:schemeClr val="tx1"/>
                </a:solidFill>
              </a:rPr>
              <a:t> Bu madde kakaolu ürünler ve şekerlemelerde kullanılmaktadır.</a:t>
            </a:r>
          </a:p>
        </p:txBody>
      </p:sp>
    </p:spTree>
    <p:extLst>
      <p:ext uri="{BB962C8B-B14F-4D97-AF65-F5344CB8AC3E}">
        <p14:creationId xmlns:p14="http://schemas.microsoft.com/office/powerpoint/2010/main" val="3972445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51011" y="1440873"/>
            <a:ext cx="9235643" cy="4433453"/>
          </a:xfrm>
        </p:spPr>
        <p:txBody>
          <a:bodyPr>
            <a:normAutofit/>
          </a:bodyPr>
          <a:lstStyle/>
          <a:p>
            <a:r>
              <a:rPr lang="tr-TR" sz="2400" cap="none" dirty="0">
                <a:solidFill>
                  <a:srgbClr val="FF0000"/>
                </a:solidFill>
              </a:rPr>
              <a:t>Asitler-Bazlar: </a:t>
            </a:r>
            <a:r>
              <a:rPr lang="tr-TR" sz="2400" cap="none" dirty="0"/>
              <a:t>Tat oluşumu ve koruyucu etkilerin dışında pek çok amaçla kullanılır.</a:t>
            </a:r>
          </a:p>
          <a:p>
            <a:r>
              <a:rPr lang="tr-TR" sz="2400" cap="none" dirty="0" err="1" smtClean="0">
                <a:solidFill>
                  <a:srgbClr val="FF0000"/>
                </a:solidFill>
              </a:rPr>
              <a:t>Tatlılaştırıcı</a:t>
            </a:r>
            <a:r>
              <a:rPr lang="tr-TR" sz="2400" cap="none" dirty="0" smtClean="0">
                <a:solidFill>
                  <a:srgbClr val="FF0000"/>
                </a:solidFill>
              </a:rPr>
              <a:t> </a:t>
            </a:r>
            <a:r>
              <a:rPr lang="tr-TR" sz="2400" cap="none" dirty="0">
                <a:solidFill>
                  <a:srgbClr val="FF0000"/>
                </a:solidFill>
              </a:rPr>
              <a:t>Maddeler: </a:t>
            </a:r>
            <a:r>
              <a:rPr lang="tr-TR" sz="2400" cap="none" dirty="0"/>
              <a:t>Gıdalara şeker tadıvermek amacı ile katılan her türlü </a:t>
            </a:r>
            <a:r>
              <a:rPr lang="tr-TR" sz="2400" cap="none" dirty="0" err="1"/>
              <a:t>tatlılaştırıcı</a:t>
            </a:r>
            <a:r>
              <a:rPr lang="tr-TR" sz="2400" cap="none" dirty="0"/>
              <a:t> maddedir.</a:t>
            </a:r>
          </a:p>
          <a:p>
            <a:r>
              <a:rPr lang="tr-TR" sz="2400" cap="none" dirty="0" smtClean="0">
                <a:solidFill>
                  <a:srgbClr val="FF0000"/>
                </a:solidFill>
              </a:rPr>
              <a:t>Enzimler</a:t>
            </a:r>
            <a:r>
              <a:rPr lang="tr-TR" sz="2400" cap="none" dirty="0">
                <a:solidFill>
                  <a:srgbClr val="FF0000"/>
                </a:solidFill>
              </a:rPr>
              <a:t>: </a:t>
            </a:r>
            <a:r>
              <a:rPr lang="tr-TR" sz="2400" cap="none" dirty="0"/>
              <a:t>Gıdaların muhafazasında koruyucu amaçla kullanılan enzimler </a:t>
            </a:r>
            <a:r>
              <a:rPr lang="tr-TR" sz="2400" cap="none" dirty="0" err="1"/>
              <a:t>hidrolazlar</a:t>
            </a:r>
            <a:r>
              <a:rPr lang="tr-TR" sz="2400" cap="none" dirty="0"/>
              <a:t> ve </a:t>
            </a:r>
            <a:r>
              <a:rPr lang="tr-TR" sz="2400" cap="none" dirty="0" err="1"/>
              <a:t>oksidoredüktazlardır</a:t>
            </a:r>
            <a:r>
              <a:rPr lang="tr-TR" sz="2400" cap="none" dirty="0" smtClean="0"/>
              <a:t>.</a:t>
            </a:r>
          </a:p>
          <a:p>
            <a:endParaRPr lang="tr-TR" sz="2400" cap="none" dirty="0"/>
          </a:p>
        </p:txBody>
      </p:sp>
    </p:spTree>
    <p:extLst>
      <p:ext uri="{BB962C8B-B14F-4D97-AF65-F5344CB8AC3E}">
        <p14:creationId xmlns:p14="http://schemas.microsoft.com/office/powerpoint/2010/main" val="314660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634837" y="1219200"/>
            <a:ext cx="9213272" cy="4752109"/>
          </a:xfrm>
        </p:spPr>
        <p:txBody>
          <a:bodyPr>
            <a:normAutofit/>
          </a:bodyPr>
          <a:lstStyle/>
          <a:p>
            <a:r>
              <a:rPr lang="tr-TR" sz="2400" cap="none" dirty="0" err="1">
                <a:solidFill>
                  <a:srgbClr val="FF0000"/>
                </a:solidFill>
              </a:rPr>
              <a:t>Ph</a:t>
            </a:r>
            <a:r>
              <a:rPr lang="tr-TR" sz="2400" cap="none" dirty="0">
                <a:solidFill>
                  <a:srgbClr val="FF0000"/>
                </a:solidFill>
              </a:rPr>
              <a:t> kontrol: </a:t>
            </a:r>
            <a:r>
              <a:rPr lang="tr-TR" sz="2400" cap="none" dirty="0"/>
              <a:t>Zayıf asidik bir tat vermeleri ve  ağızda kalan istenmeyen tatları da maskeler.</a:t>
            </a:r>
          </a:p>
          <a:p>
            <a:r>
              <a:rPr lang="tr-TR" sz="2400" cap="none" dirty="0" err="1" smtClean="0">
                <a:solidFill>
                  <a:srgbClr val="FF0000"/>
                </a:solidFill>
              </a:rPr>
              <a:t>Polihidro</a:t>
            </a:r>
            <a:r>
              <a:rPr lang="tr-TR" sz="2400" cap="none" dirty="0" smtClean="0">
                <a:solidFill>
                  <a:srgbClr val="FF0000"/>
                </a:solidFill>
              </a:rPr>
              <a:t> </a:t>
            </a:r>
            <a:r>
              <a:rPr lang="tr-TR" sz="2400" cap="none" dirty="0">
                <a:solidFill>
                  <a:srgbClr val="FF0000"/>
                </a:solidFill>
              </a:rPr>
              <a:t>alkoller: </a:t>
            </a:r>
            <a:r>
              <a:rPr lang="tr-TR" sz="2400" cap="none" dirty="0"/>
              <a:t>Bu maddelerin hidroksil grupları su ile hidrojen bağları </a:t>
            </a:r>
            <a:r>
              <a:rPr lang="tr-TR" sz="2400" cap="none" dirty="0" err="1" smtClean="0"/>
              <a:t>oluşturur.Böylece</a:t>
            </a:r>
            <a:r>
              <a:rPr lang="tr-TR" sz="2400" cap="none" dirty="0" smtClean="0"/>
              <a:t> </a:t>
            </a:r>
            <a:r>
              <a:rPr lang="tr-TR" sz="2400" cap="none" dirty="0"/>
              <a:t>gıdaların suyu tutulur.</a:t>
            </a:r>
          </a:p>
        </p:txBody>
      </p:sp>
      <p:pic>
        <p:nvPicPr>
          <p:cNvPr id="4" name="Resim 3"/>
          <p:cNvPicPr>
            <a:picLocks noChangeAspect="1"/>
          </p:cNvPicPr>
          <p:nvPr/>
        </p:nvPicPr>
        <p:blipFill>
          <a:blip r:embed="rId2"/>
          <a:stretch>
            <a:fillRect/>
          </a:stretch>
        </p:blipFill>
        <p:spPr>
          <a:xfrm>
            <a:off x="2937163" y="3359239"/>
            <a:ext cx="6913418" cy="3105637"/>
          </a:xfrm>
          <a:prstGeom prst="rect">
            <a:avLst/>
          </a:prstGeom>
        </p:spPr>
      </p:pic>
    </p:spTree>
    <p:extLst>
      <p:ext uri="{BB962C8B-B14F-4D97-AF65-F5344CB8AC3E}">
        <p14:creationId xmlns:p14="http://schemas.microsoft.com/office/powerpoint/2010/main" val="387888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108364"/>
            <a:ext cx="8689976" cy="1039091"/>
          </a:xfrm>
        </p:spPr>
        <p:txBody>
          <a:bodyPr/>
          <a:lstStyle/>
          <a:p>
            <a:r>
              <a:rPr lang="de-DE" dirty="0"/>
              <a:t>E </a:t>
            </a:r>
            <a:r>
              <a:rPr lang="de-DE" dirty="0" err="1"/>
              <a:t>kodlu</a:t>
            </a:r>
            <a:r>
              <a:rPr lang="de-DE" dirty="0"/>
              <a:t> </a:t>
            </a:r>
            <a:r>
              <a:rPr lang="de-DE" dirty="0" err="1"/>
              <a:t>ürünler</a:t>
            </a:r>
            <a:r>
              <a:rPr lang="de-DE" dirty="0"/>
              <a:t> ne </a:t>
            </a:r>
            <a:r>
              <a:rPr lang="de-DE" dirty="0" err="1"/>
              <a:t>demektir</a:t>
            </a:r>
            <a:r>
              <a:rPr lang="de-DE" dirty="0"/>
              <a:t>? </a:t>
            </a:r>
            <a:endParaRPr lang="tr-TR" dirty="0"/>
          </a:p>
        </p:txBody>
      </p:sp>
      <p:sp>
        <p:nvSpPr>
          <p:cNvPr id="3" name="Alt Başlık 2"/>
          <p:cNvSpPr>
            <a:spLocks noGrp="1"/>
          </p:cNvSpPr>
          <p:nvPr>
            <p:ph type="subTitle" idx="1"/>
          </p:nvPr>
        </p:nvSpPr>
        <p:spPr>
          <a:xfrm>
            <a:off x="1751011" y="2438400"/>
            <a:ext cx="8847715" cy="3505200"/>
          </a:xfrm>
        </p:spPr>
        <p:txBody>
          <a:bodyPr>
            <a:normAutofit/>
          </a:bodyPr>
          <a:lstStyle/>
          <a:p>
            <a:r>
              <a:rPr lang="tr-TR" sz="2400" cap="none" dirty="0">
                <a:solidFill>
                  <a:schemeClr val="tx1"/>
                </a:solidFill>
              </a:rPr>
              <a:t>Avrupa bilimsel komitesi tarafından incelenmiş ve gıda katkı maddesi olarak kullanımında sakınca görülmeyen maddeler için verilmiş onayı belirleyen ve katkı maddesinin kimyasal adı yerine kullanılan tanıtıcı bir işarettir. Örneğin; ürünlerin raf ömrünü iki yıla kadar uzatan E211 kodlu sodyum </a:t>
            </a:r>
            <a:r>
              <a:rPr lang="tr-TR" sz="2400" cap="none" dirty="0" err="1">
                <a:solidFill>
                  <a:schemeClr val="tx1"/>
                </a:solidFill>
              </a:rPr>
              <a:t>benzoat</a:t>
            </a:r>
            <a:r>
              <a:rPr lang="tr-TR" sz="2400" cap="none" dirty="0">
                <a:solidFill>
                  <a:schemeClr val="tx1"/>
                </a:solidFill>
              </a:rPr>
              <a:t>.</a:t>
            </a:r>
          </a:p>
        </p:txBody>
      </p:sp>
    </p:spTree>
    <p:extLst>
      <p:ext uri="{BB962C8B-B14F-4D97-AF65-F5344CB8AC3E}">
        <p14:creationId xmlns:p14="http://schemas.microsoft.com/office/powerpoint/2010/main" val="333166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872836"/>
            <a:ext cx="8689976" cy="1080655"/>
          </a:xfrm>
        </p:spPr>
        <p:txBody>
          <a:bodyPr/>
          <a:lstStyle/>
          <a:p>
            <a:r>
              <a:rPr lang="tr-TR" dirty="0"/>
              <a:t>HAZIR GIDALARIN TEHLIKELERI </a:t>
            </a:r>
          </a:p>
        </p:txBody>
      </p:sp>
      <p:sp>
        <p:nvSpPr>
          <p:cNvPr id="3" name="Alt Başlık 2"/>
          <p:cNvSpPr>
            <a:spLocks noGrp="1"/>
          </p:cNvSpPr>
          <p:nvPr>
            <p:ph type="subTitle" idx="1"/>
          </p:nvPr>
        </p:nvSpPr>
        <p:spPr>
          <a:xfrm>
            <a:off x="1751011" y="1953491"/>
            <a:ext cx="8986261" cy="4294909"/>
          </a:xfrm>
        </p:spPr>
        <p:txBody>
          <a:bodyPr/>
          <a:lstStyle/>
          <a:p>
            <a:pPr marL="457200" indent="-457200">
              <a:buAutoNum type="alphaUcPeriod"/>
            </a:pPr>
            <a:r>
              <a:rPr lang="tr-TR" dirty="0" smtClean="0">
                <a:solidFill>
                  <a:srgbClr val="FF0000"/>
                </a:solidFill>
              </a:rPr>
              <a:t>Fiziksel tehlikeler: </a:t>
            </a:r>
            <a:r>
              <a:rPr lang="tr-TR" cap="none" dirty="0" smtClean="0">
                <a:solidFill>
                  <a:schemeClr val="tx1"/>
                </a:solidFill>
              </a:rPr>
              <a:t>gıdalarda bulunmaması gereken cam kırıkları, plastik, kemik, kâğıt, taş, toprak, tahta, metal parçaları, saç, tırnak, sigara külü, sinek, böcek, radyoaktivite ve kirler gibi yabancı maddeler fiziksel tehlikelerdir.</a:t>
            </a:r>
          </a:p>
          <a:p>
            <a:pPr marL="457200" indent="-457200">
              <a:buAutoNum type="alphaUcPeriod"/>
            </a:pPr>
            <a:r>
              <a:rPr lang="tr-TR" u="sng" dirty="0">
                <a:solidFill>
                  <a:srgbClr val="FF0000"/>
                </a:solidFill>
              </a:rPr>
              <a:t>Biyolojik tehlikeler:</a:t>
            </a:r>
            <a:r>
              <a:rPr lang="tr-TR" u="sng" dirty="0"/>
              <a:t> </a:t>
            </a:r>
            <a:r>
              <a:rPr lang="tr-TR" cap="none" dirty="0" smtClean="0">
                <a:solidFill>
                  <a:schemeClr val="tx1"/>
                </a:solidFill>
              </a:rPr>
              <a:t>biyolojik tehlikeler üç gruba ayrılabilir. birincisi gıda bileşiminde doğal olarak bulunan zehirli kimyasal maddelerdir.</a:t>
            </a:r>
            <a:r>
              <a:rPr lang="tr-TR" cap="none" dirty="0">
                <a:solidFill>
                  <a:schemeClr val="tx1"/>
                </a:solidFill>
              </a:rPr>
              <a:t> İkincisi gıdalara bulaşan ve uygun koşullarda üretilmeme veya saklanmama nedeniyle hızla üreyen </a:t>
            </a:r>
            <a:r>
              <a:rPr lang="tr-TR" cap="none" dirty="0" smtClean="0">
                <a:solidFill>
                  <a:schemeClr val="tx1"/>
                </a:solidFill>
              </a:rPr>
              <a:t>mikroorganizmalar.</a:t>
            </a:r>
            <a:endParaRPr lang="tr-TR" cap="none" dirty="0">
              <a:solidFill>
                <a:schemeClr val="tx1"/>
              </a:solidFill>
            </a:endParaRPr>
          </a:p>
        </p:txBody>
      </p:sp>
    </p:spTree>
    <p:extLst>
      <p:ext uri="{BB962C8B-B14F-4D97-AF65-F5344CB8AC3E}">
        <p14:creationId xmlns:p14="http://schemas.microsoft.com/office/powerpoint/2010/main" val="267527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87776" y="1136074"/>
            <a:ext cx="9277206" cy="4862944"/>
          </a:xfrm>
        </p:spPr>
        <p:txBody>
          <a:bodyPr/>
          <a:lstStyle/>
          <a:p>
            <a:r>
              <a:rPr lang="tr-TR" dirty="0"/>
              <a:t> </a:t>
            </a:r>
            <a:r>
              <a:rPr lang="tr-TR" cap="none" dirty="0" smtClean="0">
                <a:solidFill>
                  <a:schemeClr val="tx1"/>
                </a:solidFill>
              </a:rPr>
              <a:t>üçüncüsü genetiği değiştirilmiş organizmalarıdır (</a:t>
            </a:r>
            <a:r>
              <a:rPr lang="tr-TR" cap="none" dirty="0" err="1" smtClean="0">
                <a:solidFill>
                  <a:schemeClr val="tx1"/>
                </a:solidFill>
              </a:rPr>
              <a:t>gdo</a:t>
            </a:r>
            <a:r>
              <a:rPr lang="tr-TR" cap="none" dirty="0" smtClean="0">
                <a:solidFill>
                  <a:schemeClr val="tx1"/>
                </a:solidFill>
              </a:rPr>
              <a:t>). biyolojik tehlikeler içerisinde gıda güvenliğini en çok tehdit eden bakterilerdir.</a:t>
            </a:r>
          </a:p>
          <a:p>
            <a:r>
              <a:rPr lang="tr-TR" cap="none" dirty="0" smtClean="0">
                <a:solidFill>
                  <a:srgbClr val="FF0000"/>
                </a:solidFill>
              </a:rPr>
              <a:t>C)Kimyasal </a:t>
            </a:r>
            <a:r>
              <a:rPr lang="tr-TR" cap="none" dirty="0">
                <a:solidFill>
                  <a:srgbClr val="FF0000"/>
                </a:solidFill>
              </a:rPr>
              <a:t>tehlikeler: </a:t>
            </a:r>
            <a:r>
              <a:rPr lang="tr-TR" cap="none" dirty="0">
                <a:solidFill>
                  <a:schemeClr val="tx1"/>
                </a:solidFill>
              </a:rPr>
              <a:t>Kimyasal tehlikeler gıda içinde saklandığı ya da bekletildiği kaptan çözünme sonucu geçen veya çevresel atıklardan bulaşan metaller (</a:t>
            </a:r>
            <a:r>
              <a:rPr lang="tr-TR" cap="none" dirty="0" err="1">
                <a:solidFill>
                  <a:schemeClr val="tx1"/>
                </a:solidFill>
              </a:rPr>
              <a:t>civa</a:t>
            </a:r>
            <a:r>
              <a:rPr lang="tr-TR" cap="none" dirty="0">
                <a:solidFill>
                  <a:schemeClr val="tx1"/>
                </a:solidFill>
              </a:rPr>
              <a:t>, kurşun gibi), </a:t>
            </a:r>
            <a:r>
              <a:rPr lang="tr-TR" cap="none" dirty="0" err="1">
                <a:solidFill>
                  <a:schemeClr val="tx1"/>
                </a:solidFill>
              </a:rPr>
              <a:t>dioksinler</a:t>
            </a:r>
            <a:r>
              <a:rPr lang="tr-TR" cap="none" dirty="0">
                <a:solidFill>
                  <a:schemeClr val="tx1"/>
                </a:solidFill>
              </a:rPr>
              <a:t>, tarım ilaçları, ambalajlarından bulaşan kimyasallar, pestisitler ve veterinerlik ilaçları kalıntıları, önerilen miktarların üzerinde kullanılabilen gıda katkı maddeleridir.</a:t>
            </a:r>
          </a:p>
        </p:txBody>
      </p:sp>
    </p:spTree>
    <p:extLst>
      <p:ext uri="{BB962C8B-B14F-4D97-AF65-F5344CB8AC3E}">
        <p14:creationId xmlns:p14="http://schemas.microsoft.com/office/powerpoint/2010/main" val="53129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052945"/>
            <a:ext cx="8689976" cy="997529"/>
          </a:xfrm>
        </p:spPr>
        <p:txBody>
          <a:bodyPr>
            <a:normAutofit/>
          </a:bodyPr>
          <a:lstStyle/>
          <a:p>
            <a:r>
              <a:rPr lang="tr-TR" dirty="0"/>
              <a:t>GIDA İŞLEME TEKNOLOJİLERİ</a:t>
            </a:r>
          </a:p>
        </p:txBody>
      </p:sp>
      <p:sp>
        <p:nvSpPr>
          <p:cNvPr id="3" name="Alt Başlık 2"/>
          <p:cNvSpPr>
            <a:spLocks noGrp="1"/>
          </p:cNvSpPr>
          <p:nvPr>
            <p:ph type="subTitle" idx="1"/>
          </p:nvPr>
        </p:nvSpPr>
        <p:spPr>
          <a:xfrm>
            <a:off x="1440873" y="2189018"/>
            <a:ext cx="9310254" cy="3920837"/>
          </a:xfrm>
        </p:spPr>
        <p:txBody>
          <a:bodyPr>
            <a:normAutofit/>
          </a:bodyPr>
          <a:lstStyle/>
          <a:p>
            <a:r>
              <a:rPr lang="tr-TR" sz="2400" dirty="0" smtClean="0">
                <a:solidFill>
                  <a:srgbClr val="FF0000"/>
                </a:solidFill>
              </a:rPr>
              <a:t>1.</a:t>
            </a:r>
            <a:r>
              <a:rPr lang="tr-TR" sz="2400" cap="none" dirty="0" smtClean="0">
                <a:solidFill>
                  <a:srgbClr val="FF0000"/>
                </a:solidFill>
              </a:rPr>
              <a:t>ısı uygulaması: </a:t>
            </a:r>
            <a:r>
              <a:rPr lang="tr-TR" sz="2400" cap="none" dirty="0" smtClean="0"/>
              <a:t>bu metodun esası; hava almayacak şekilde kapatılmış kaplarda bulunan gıdalardaki mikroorganizmaların yüksek sıcaklıklarda öldürülmeleridir.</a:t>
            </a:r>
          </a:p>
          <a:p>
            <a:r>
              <a:rPr lang="tr-TR" sz="2400" cap="none" dirty="0" smtClean="0">
                <a:solidFill>
                  <a:srgbClr val="FF0000"/>
                </a:solidFill>
              </a:rPr>
              <a:t>2. soğuk  uygulaması ile muhafaza:  </a:t>
            </a:r>
            <a:r>
              <a:rPr lang="tr-TR" sz="2400" cap="none" dirty="0" smtClean="0"/>
              <a:t>bu metodun ilkesi, düşük sıcaklık derecelerinde gıdalarda bulunan mikroorganizmaların çoğalma ve faaliyetlerinin kesin olarak durdurulmasına dayanır.</a:t>
            </a:r>
          </a:p>
          <a:p>
            <a:r>
              <a:rPr lang="tr-TR" sz="2400" cap="none" dirty="0" smtClean="0">
                <a:solidFill>
                  <a:srgbClr val="FF0000"/>
                </a:solidFill>
              </a:rPr>
              <a:t>3.kurutarak muhafaza: </a:t>
            </a:r>
            <a:r>
              <a:rPr lang="tr-TR" sz="2400" cap="none" dirty="0" smtClean="0"/>
              <a:t>gıdanın su içeriğinin azaltılmasıyla dayanım süresinin arttırılır.</a:t>
            </a:r>
          </a:p>
          <a:p>
            <a:endParaRPr lang="tr-TR" sz="2400" dirty="0"/>
          </a:p>
        </p:txBody>
      </p:sp>
    </p:spTree>
    <p:extLst>
      <p:ext uri="{BB962C8B-B14F-4D97-AF65-F5344CB8AC3E}">
        <p14:creationId xmlns:p14="http://schemas.microsoft.com/office/powerpoint/2010/main" val="2830599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13164" y="1163781"/>
            <a:ext cx="9254836" cy="4876799"/>
          </a:xfrm>
        </p:spPr>
        <p:txBody>
          <a:bodyPr>
            <a:noAutofit/>
          </a:bodyPr>
          <a:lstStyle/>
          <a:p>
            <a:r>
              <a:rPr lang="tr-TR" sz="2400" cap="none" dirty="0">
                <a:solidFill>
                  <a:srgbClr val="FF0000"/>
                </a:solidFill>
              </a:rPr>
              <a:t>4. Koruyucu Maddelerle Muhafaza:</a:t>
            </a:r>
            <a:r>
              <a:rPr lang="tr-TR" sz="2400" cap="none" dirty="0"/>
              <a:t> </a:t>
            </a:r>
            <a:r>
              <a:rPr lang="tr-TR" sz="2400" cap="none" dirty="0">
                <a:solidFill>
                  <a:schemeClr val="tx1"/>
                </a:solidFill>
              </a:rPr>
              <a:t>Gıdaların dayanma süresini arttırmak için Gıda Katkı Maddeleri Yönetmeliğinde belirtilen miktarlarda kimyasal koruyucu maddelerde kullanılabilir.  Bunlar; </a:t>
            </a:r>
            <a:r>
              <a:rPr lang="tr-TR" sz="2400" cap="none" dirty="0" err="1">
                <a:solidFill>
                  <a:schemeClr val="tx1"/>
                </a:solidFill>
              </a:rPr>
              <a:t>antimikrobialler</a:t>
            </a:r>
            <a:r>
              <a:rPr lang="tr-TR" sz="2400" cap="none" dirty="0">
                <a:solidFill>
                  <a:schemeClr val="tx1"/>
                </a:solidFill>
              </a:rPr>
              <a:t> ile antioksidanlardır.</a:t>
            </a:r>
          </a:p>
          <a:p>
            <a:r>
              <a:rPr lang="tr-TR" sz="2400" cap="none" dirty="0" smtClean="0">
                <a:solidFill>
                  <a:srgbClr val="FF0000"/>
                </a:solidFill>
              </a:rPr>
              <a:t>5.Dondurma</a:t>
            </a:r>
            <a:r>
              <a:rPr lang="tr-TR" sz="2400" cap="none" dirty="0">
                <a:solidFill>
                  <a:srgbClr val="FF0000"/>
                </a:solidFill>
              </a:rPr>
              <a:t>: </a:t>
            </a:r>
            <a:r>
              <a:rPr lang="tr-TR" sz="2400" cap="none" dirty="0">
                <a:solidFill>
                  <a:schemeClr val="tx1"/>
                </a:solidFill>
              </a:rPr>
              <a:t>Gıdaların u</a:t>
            </a:r>
            <a:r>
              <a:rPr lang="tr-TR" sz="2400" cap="none" dirty="0" smtClean="0">
                <a:solidFill>
                  <a:schemeClr val="tx1"/>
                </a:solidFill>
              </a:rPr>
              <a:t>zun </a:t>
            </a:r>
            <a:r>
              <a:rPr lang="tr-TR" sz="2400" cap="none" dirty="0">
                <a:solidFill>
                  <a:schemeClr val="tx1"/>
                </a:solidFill>
              </a:rPr>
              <a:t>süre bozulmadan saklanabilmesini sağlar.</a:t>
            </a:r>
          </a:p>
          <a:p>
            <a:endParaRPr lang="tr-TR" sz="2400" cap="none" dirty="0"/>
          </a:p>
          <a:p>
            <a:r>
              <a:rPr lang="tr-TR" sz="2400" cap="none" dirty="0">
                <a:solidFill>
                  <a:srgbClr val="FF0000"/>
                </a:solidFill>
              </a:rPr>
              <a:t>6.Fermantasyon: </a:t>
            </a:r>
            <a:r>
              <a:rPr lang="tr-TR" sz="2400" cap="none" dirty="0">
                <a:solidFill>
                  <a:schemeClr val="tx1"/>
                </a:solidFill>
              </a:rPr>
              <a:t>Fermantasyona tabi tutulmuş gıdalar, doğal özelliğini tamamen yitirirler ve farklı özellikte yeni bir ürün meydana gelir. En tipik örnekleri turşu ve zeytin salamurası yapımıdır.</a:t>
            </a:r>
          </a:p>
        </p:txBody>
      </p:sp>
    </p:spTree>
    <p:extLst>
      <p:ext uri="{BB962C8B-B14F-4D97-AF65-F5344CB8AC3E}">
        <p14:creationId xmlns:p14="http://schemas.microsoft.com/office/powerpoint/2010/main" val="4759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51011" y="1371600"/>
            <a:ext cx="9000115" cy="4544291"/>
          </a:xfrm>
        </p:spPr>
        <p:txBody>
          <a:bodyPr>
            <a:normAutofit/>
          </a:bodyPr>
          <a:lstStyle/>
          <a:p>
            <a:r>
              <a:rPr lang="tr-TR" sz="2400" cap="none" dirty="0">
                <a:solidFill>
                  <a:srgbClr val="FF0000"/>
                </a:solidFill>
              </a:rPr>
              <a:t>7.Kimyasal Maddeler İlave Etme              </a:t>
            </a:r>
          </a:p>
          <a:p>
            <a:r>
              <a:rPr lang="tr-TR" sz="2400" cap="none" dirty="0">
                <a:solidFill>
                  <a:schemeClr val="tx1"/>
                </a:solidFill>
              </a:rPr>
              <a:t>     a)şeker, b)tuz. c)asitler</a:t>
            </a:r>
          </a:p>
          <a:p>
            <a:r>
              <a:rPr lang="tr-TR" sz="2400" cap="none" dirty="0" smtClean="0">
                <a:solidFill>
                  <a:srgbClr val="FF0000"/>
                </a:solidFill>
              </a:rPr>
              <a:t>8.Gaz </a:t>
            </a:r>
            <a:r>
              <a:rPr lang="tr-TR" sz="2400" cap="none" dirty="0">
                <a:solidFill>
                  <a:srgbClr val="FF0000"/>
                </a:solidFill>
              </a:rPr>
              <a:t>Atmosferinde Saklama: </a:t>
            </a:r>
            <a:r>
              <a:rPr lang="tr-TR" sz="2400" cap="none" dirty="0">
                <a:solidFill>
                  <a:schemeClr val="tx1"/>
                </a:solidFill>
              </a:rPr>
              <a:t>N ve CO2, yağlardaki acılaşmayı ve </a:t>
            </a:r>
            <a:r>
              <a:rPr lang="tr-TR" sz="2400" cap="none" dirty="0" err="1">
                <a:solidFill>
                  <a:schemeClr val="tx1"/>
                </a:solidFill>
              </a:rPr>
              <a:t>oksidasyonu</a:t>
            </a:r>
            <a:r>
              <a:rPr lang="tr-TR" sz="2400" cap="none" dirty="0">
                <a:solidFill>
                  <a:schemeClr val="tx1"/>
                </a:solidFill>
              </a:rPr>
              <a:t> önler.</a:t>
            </a:r>
          </a:p>
          <a:p>
            <a:r>
              <a:rPr lang="tr-TR" sz="2400" cap="none" dirty="0" smtClean="0">
                <a:solidFill>
                  <a:srgbClr val="FF0000"/>
                </a:solidFill>
              </a:rPr>
              <a:t>9.Filtrasyon</a:t>
            </a:r>
            <a:r>
              <a:rPr lang="tr-TR" sz="2400" cap="none" dirty="0">
                <a:solidFill>
                  <a:srgbClr val="FF0000"/>
                </a:solidFill>
              </a:rPr>
              <a:t>: </a:t>
            </a:r>
            <a:r>
              <a:rPr lang="tr-TR" sz="2400" cap="none" dirty="0">
                <a:solidFill>
                  <a:schemeClr val="tx1"/>
                </a:solidFill>
              </a:rPr>
              <a:t>Filtre veya </a:t>
            </a:r>
            <a:r>
              <a:rPr lang="tr-TR" sz="2400" cap="none" dirty="0" err="1">
                <a:solidFill>
                  <a:schemeClr val="tx1"/>
                </a:solidFill>
              </a:rPr>
              <a:t>santrifüjleme</a:t>
            </a:r>
            <a:r>
              <a:rPr lang="tr-TR" sz="2400" cap="none" dirty="0">
                <a:solidFill>
                  <a:schemeClr val="tx1"/>
                </a:solidFill>
              </a:rPr>
              <a:t> ile sirke, şarap veya berrak meyve suları mikroorganizmalardan arındırılabilir.</a:t>
            </a:r>
          </a:p>
          <a:p>
            <a:r>
              <a:rPr lang="tr-TR" sz="2400" cap="none" dirty="0" smtClean="0">
                <a:solidFill>
                  <a:srgbClr val="FF0000"/>
                </a:solidFill>
              </a:rPr>
              <a:t>10.radyasyon</a:t>
            </a:r>
            <a:r>
              <a:rPr lang="tr-TR" sz="2400" cap="none" dirty="0">
                <a:solidFill>
                  <a:srgbClr val="FF0000"/>
                </a:solidFill>
              </a:rPr>
              <a:t>: </a:t>
            </a:r>
            <a:r>
              <a:rPr lang="tr-TR" sz="2400" cap="none" dirty="0">
                <a:solidFill>
                  <a:schemeClr val="tx1"/>
                </a:solidFill>
              </a:rPr>
              <a:t>Bazı ışınların mikroorganizmalar üzerine öldürücü etkileri </a:t>
            </a:r>
            <a:r>
              <a:rPr lang="tr-TR" sz="2400" cap="none" dirty="0" err="1">
                <a:solidFill>
                  <a:schemeClr val="tx1"/>
                </a:solidFill>
              </a:rPr>
              <a:t>vardır.”soğuk</a:t>
            </a:r>
            <a:r>
              <a:rPr lang="tr-TR" sz="2400" cap="none" dirty="0">
                <a:solidFill>
                  <a:schemeClr val="tx1"/>
                </a:solidFill>
              </a:rPr>
              <a:t> sterilizasyon” adıyla da bilinir.</a:t>
            </a:r>
          </a:p>
        </p:txBody>
      </p:sp>
    </p:spTree>
    <p:extLst>
      <p:ext uri="{BB962C8B-B14F-4D97-AF65-F5344CB8AC3E}">
        <p14:creationId xmlns:p14="http://schemas.microsoft.com/office/powerpoint/2010/main" val="52336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678874"/>
            <a:ext cx="8689976" cy="1094508"/>
          </a:xfrm>
        </p:spPr>
        <p:txBody>
          <a:bodyPr>
            <a:normAutofit/>
          </a:bodyPr>
          <a:lstStyle/>
          <a:p>
            <a:r>
              <a:rPr lang="tr-TR" sz="4400" dirty="0"/>
              <a:t>GIDA KAYNAKLI HASTALIKLAR </a:t>
            </a:r>
          </a:p>
        </p:txBody>
      </p:sp>
      <p:sp>
        <p:nvSpPr>
          <p:cNvPr id="3" name="Alt Başlık 2"/>
          <p:cNvSpPr>
            <a:spLocks noGrp="1"/>
          </p:cNvSpPr>
          <p:nvPr>
            <p:ph type="subTitle" idx="1"/>
          </p:nvPr>
        </p:nvSpPr>
        <p:spPr>
          <a:xfrm>
            <a:off x="1420090" y="2078183"/>
            <a:ext cx="9351820" cy="4142508"/>
          </a:xfrm>
        </p:spPr>
        <p:txBody>
          <a:bodyPr>
            <a:noAutofit/>
          </a:bodyPr>
          <a:lstStyle/>
          <a:p>
            <a:r>
              <a:rPr lang="tr-TR" sz="2400" cap="none" dirty="0">
                <a:solidFill>
                  <a:schemeClr val="tx1"/>
                </a:solidFill>
              </a:rPr>
              <a:t>G</a:t>
            </a:r>
            <a:r>
              <a:rPr lang="tr-TR" sz="2400" cap="none" dirty="0" smtClean="0">
                <a:solidFill>
                  <a:schemeClr val="tx1"/>
                </a:solidFill>
              </a:rPr>
              <a:t>ıda güvenliği yeterince sağlanmayan gıdalar  zararlı hale gelerek sağlığımız için gizli bir tehlike oluşturabilmektedir.</a:t>
            </a:r>
          </a:p>
          <a:p>
            <a:r>
              <a:rPr lang="tr-TR" sz="2400" cap="none" dirty="0">
                <a:solidFill>
                  <a:schemeClr val="tx1"/>
                </a:solidFill>
              </a:rPr>
              <a:t>-Cipslerin içerdikleri yağlar damar tıkanıklarına yol açar, kalp krizlerine neden olur.</a:t>
            </a:r>
          </a:p>
          <a:p>
            <a:r>
              <a:rPr lang="tr-TR" sz="2400" cap="none" dirty="0">
                <a:solidFill>
                  <a:schemeClr val="tx1"/>
                </a:solidFill>
              </a:rPr>
              <a:t>- Trans yağlar; cips, margarin, kurabiye gibi rafine besinlerde bulunur ve kilo alımına sebebiyet verir..</a:t>
            </a:r>
          </a:p>
          <a:p>
            <a:r>
              <a:rPr lang="tr-TR" sz="2400" cap="none" dirty="0">
                <a:solidFill>
                  <a:schemeClr val="tx1"/>
                </a:solidFill>
              </a:rPr>
              <a:t>-Doymuş yağ tüketimi günlük 20 gramı aştığında “</a:t>
            </a:r>
            <a:r>
              <a:rPr lang="tr-TR" sz="2400" cap="none" dirty="0" err="1">
                <a:solidFill>
                  <a:schemeClr val="tx1"/>
                </a:solidFill>
              </a:rPr>
              <a:t>obezite</a:t>
            </a:r>
            <a:r>
              <a:rPr lang="tr-TR" sz="2400" cap="none" dirty="0">
                <a:solidFill>
                  <a:schemeClr val="tx1"/>
                </a:solidFill>
              </a:rPr>
              <a:t>” riski %80 artıyor.</a:t>
            </a:r>
            <a:endParaRPr lang="tr-TR" sz="2400" cap="none" dirty="0" smtClean="0">
              <a:solidFill>
                <a:schemeClr val="tx1"/>
              </a:solidFill>
            </a:endParaRPr>
          </a:p>
          <a:p>
            <a:r>
              <a:rPr lang="tr-TR" sz="2400" dirty="0">
                <a:solidFill>
                  <a:schemeClr val="tx1"/>
                </a:solidFill>
              </a:rPr>
              <a:t/>
            </a:r>
            <a:br>
              <a:rPr lang="tr-TR" sz="2400" dirty="0">
                <a:solidFill>
                  <a:schemeClr val="tx1"/>
                </a:solidFill>
              </a:rPr>
            </a:br>
            <a:endParaRPr lang="tr-TR" sz="2400" dirty="0">
              <a:solidFill>
                <a:schemeClr val="tx1"/>
              </a:solidFill>
            </a:endParaRPr>
          </a:p>
        </p:txBody>
      </p:sp>
    </p:spTree>
    <p:extLst>
      <p:ext uri="{BB962C8B-B14F-4D97-AF65-F5344CB8AC3E}">
        <p14:creationId xmlns:p14="http://schemas.microsoft.com/office/powerpoint/2010/main" val="87508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51012" y="1343891"/>
            <a:ext cx="8689976" cy="4378035"/>
          </a:xfrm>
        </p:spPr>
        <p:txBody>
          <a:bodyPr/>
          <a:lstStyle/>
          <a:p>
            <a:r>
              <a:rPr lang="tr-TR" dirty="0">
                <a:solidFill>
                  <a:srgbClr val="333333"/>
                </a:solidFill>
                <a:latin typeface="Georgia" panose="02040502050405020303" pitchFamily="18" charset="0"/>
              </a:rPr>
              <a:t> </a:t>
            </a:r>
            <a:r>
              <a:rPr lang="tr-TR" sz="2400" cap="none" dirty="0">
                <a:solidFill>
                  <a:srgbClr val="333333"/>
                </a:solidFill>
                <a:latin typeface="Georgia" panose="02040502050405020303" pitchFamily="18" charset="0"/>
              </a:rPr>
              <a:t>T</a:t>
            </a:r>
            <a:r>
              <a:rPr lang="tr-TR" sz="2400" cap="none" dirty="0" smtClean="0">
                <a:solidFill>
                  <a:srgbClr val="333333"/>
                </a:solidFill>
                <a:latin typeface="Georgia" panose="02040502050405020303" pitchFamily="18" charset="0"/>
              </a:rPr>
              <a:t>eknolojinin gelişmesi, kentleşme, kadının iş hayatına atılması, yoğun iş temposu, seyahat etme, çocukların okulda daha uzun zaman geçirmeleri, yalnız yaşama gibi etkenler nedeniyle insanlar hazır ve hızlı yemeklere rağbet göstermeye başlamışlardır.  insanlar çalışma koşullarının bir zorlaması sonucu kullanımı pratik olduğundan işlenmiş ürünleri tüketme alışkanlıkları kazanmaya başlamışlardır</a:t>
            </a:r>
            <a:r>
              <a:rPr lang="tr-TR" cap="none" dirty="0" smtClean="0">
                <a:solidFill>
                  <a:srgbClr val="333333"/>
                </a:solidFill>
                <a:latin typeface="Georgia" panose="02040502050405020303" pitchFamily="18" charset="0"/>
              </a:rPr>
              <a:t>.</a:t>
            </a:r>
            <a:endParaRPr lang="tr-TR" cap="none" dirty="0"/>
          </a:p>
        </p:txBody>
      </p:sp>
    </p:spTree>
    <p:extLst>
      <p:ext uri="{BB962C8B-B14F-4D97-AF65-F5344CB8AC3E}">
        <p14:creationId xmlns:p14="http://schemas.microsoft.com/office/powerpoint/2010/main" val="364469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0145" y="1440874"/>
            <a:ext cx="9476509" cy="4405744"/>
          </a:xfrm>
        </p:spPr>
        <p:txBody>
          <a:bodyPr>
            <a:normAutofit/>
          </a:bodyPr>
          <a:lstStyle/>
          <a:p>
            <a:r>
              <a:rPr lang="tr-TR" sz="2400" cap="none" dirty="0">
                <a:solidFill>
                  <a:schemeClr val="tx1"/>
                </a:solidFill>
              </a:rPr>
              <a:t>Gıdalara kırmızı rengini veren “</a:t>
            </a:r>
            <a:r>
              <a:rPr lang="tr-TR" sz="2400" cap="none" dirty="0" err="1">
                <a:solidFill>
                  <a:schemeClr val="tx1"/>
                </a:solidFill>
              </a:rPr>
              <a:t>Karmen</a:t>
            </a:r>
            <a:r>
              <a:rPr lang="tr-TR" sz="2400" cap="none" dirty="0">
                <a:solidFill>
                  <a:schemeClr val="tx1"/>
                </a:solidFill>
              </a:rPr>
              <a:t> </a:t>
            </a:r>
            <a:r>
              <a:rPr lang="tr-TR" sz="2400" cap="none" dirty="0" err="1">
                <a:solidFill>
                  <a:schemeClr val="tx1"/>
                </a:solidFill>
              </a:rPr>
              <a:t>Kırmızısı”nın</a:t>
            </a:r>
            <a:r>
              <a:rPr lang="tr-TR" sz="2400" cap="none" dirty="0">
                <a:solidFill>
                  <a:schemeClr val="tx1"/>
                </a:solidFill>
              </a:rPr>
              <a:t> alerjiye neden olduğunu, devamlı tüketilmesi halinde ölüme götüren şok yaratabiliyor.</a:t>
            </a:r>
          </a:p>
          <a:p>
            <a:r>
              <a:rPr lang="tr-TR" sz="2400" cap="none" dirty="0">
                <a:solidFill>
                  <a:schemeClr val="tx1"/>
                </a:solidFill>
              </a:rPr>
              <a:t>-Meyve suları gibi E kodu bulunan maddeler çocukların vücutlarında kaşıntı, yüzde döküntü, dikkat eksikliği gibi sorunlara neden olmaktadır. </a:t>
            </a:r>
          </a:p>
        </p:txBody>
      </p:sp>
      <p:pic>
        <p:nvPicPr>
          <p:cNvPr id="4" name="Resim 3"/>
          <p:cNvPicPr>
            <a:picLocks noChangeAspect="1"/>
          </p:cNvPicPr>
          <p:nvPr/>
        </p:nvPicPr>
        <p:blipFill>
          <a:blip r:embed="rId2"/>
          <a:stretch>
            <a:fillRect/>
          </a:stretch>
        </p:blipFill>
        <p:spPr>
          <a:xfrm>
            <a:off x="1068964" y="3699164"/>
            <a:ext cx="2976992" cy="2581707"/>
          </a:xfrm>
          <a:prstGeom prst="rect">
            <a:avLst/>
          </a:prstGeom>
        </p:spPr>
      </p:pic>
      <p:pic>
        <p:nvPicPr>
          <p:cNvPr id="5" name="Resim 4"/>
          <p:cNvPicPr>
            <a:picLocks noChangeAspect="1"/>
          </p:cNvPicPr>
          <p:nvPr/>
        </p:nvPicPr>
        <p:blipFill>
          <a:blip r:embed="rId3"/>
          <a:stretch>
            <a:fillRect/>
          </a:stretch>
        </p:blipFill>
        <p:spPr>
          <a:xfrm>
            <a:off x="6376121" y="3699164"/>
            <a:ext cx="3647173" cy="2581707"/>
          </a:xfrm>
          <a:prstGeom prst="rect">
            <a:avLst/>
          </a:prstGeom>
        </p:spPr>
      </p:pic>
    </p:spTree>
    <p:extLst>
      <p:ext uri="{BB962C8B-B14F-4D97-AF65-F5344CB8AC3E}">
        <p14:creationId xmlns:p14="http://schemas.microsoft.com/office/powerpoint/2010/main" val="190650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5" y="618518"/>
            <a:ext cx="10364451" cy="1182574"/>
          </a:xfrm>
        </p:spPr>
        <p:txBody>
          <a:bodyPr/>
          <a:lstStyle/>
          <a:p>
            <a:r>
              <a:rPr lang="tr-TR" dirty="0" smtClean="0"/>
              <a:t>Sorular</a:t>
            </a:r>
            <a:br>
              <a:rPr lang="tr-TR" dirty="0" smtClean="0"/>
            </a:br>
            <a:endParaRPr lang="tr-TR" dirty="0"/>
          </a:p>
        </p:txBody>
      </p:sp>
      <p:sp>
        <p:nvSpPr>
          <p:cNvPr id="3" name="İçerik Yer Tutucusu 2"/>
          <p:cNvSpPr>
            <a:spLocks noGrp="1"/>
          </p:cNvSpPr>
          <p:nvPr>
            <p:ph sz="quarter" idx="13"/>
          </p:nvPr>
        </p:nvSpPr>
        <p:spPr>
          <a:xfrm>
            <a:off x="1177636" y="1967346"/>
            <a:ext cx="9795164" cy="4225636"/>
          </a:xfrm>
        </p:spPr>
        <p:txBody>
          <a:bodyPr>
            <a:normAutofit/>
          </a:bodyPr>
          <a:lstStyle/>
          <a:p>
            <a:r>
              <a:rPr lang="tr-TR" sz="2400" cap="none" dirty="0" smtClean="0"/>
              <a:t>Hazır gıdaların canlılara zararları vardır.(…)D</a:t>
            </a:r>
          </a:p>
          <a:p>
            <a:r>
              <a:rPr lang="tr-TR" sz="2400" cap="none" dirty="0" smtClean="0"/>
              <a:t>Gıdalara konulan katkı maddeleri gıdaların raf ömrünü uzatır.(…)D</a:t>
            </a:r>
          </a:p>
          <a:p>
            <a:r>
              <a:rPr lang="tr-TR" sz="2400" cap="none" dirty="0" smtClean="0"/>
              <a:t>Hazır gıdalarda renklendirici maddeler kullanılmaz.(…)Y</a:t>
            </a:r>
          </a:p>
          <a:p>
            <a:r>
              <a:rPr lang="tr-TR" sz="2400" cap="none" dirty="0" smtClean="0"/>
              <a:t>Artan nüfus nedeniyle hazır gıda ihtiyacı doğmuştur.(…)D</a:t>
            </a:r>
          </a:p>
          <a:p>
            <a:r>
              <a:rPr lang="tr-TR" sz="2400" cap="none" dirty="0" smtClean="0"/>
              <a:t>Gıdaların yapısında bulunan su tepkimelerde rol almaz.(…)Y</a:t>
            </a:r>
          </a:p>
          <a:p>
            <a:endParaRPr lang="tr-TR" sz="2400" cap="none" dirty="0"/>
          </a:p>
        </p:txBody>
      </p:sp>
    </p:spTree>
    <p:extLst>
      <p:ext uri="{BB962C8B-B14F-4D97-AF65-F5344CB8AC3E}">
        <p14:creationId xmlns:p14="http://schemas.microsoft.com/office/powerpoint/2010/main" val="225144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066800"/>
            <a:ext cx="10405390" cy="4890655"/>
          </a:xfrm>
        </p:spPr>
        <p:txBody>
          <a:bodyPr/>
          <a:lstStyle/>
          <a:p>
            <a:pPr marL="342900" lvl="0" indent="-342900" defTabSz="457200" fontAlgn="base">
              <a:lnSpc>
                <a:spcPct val="100000"/>
              </a:lnSpc>
              <a:spcAft>
                <a:spcPct val="0"/>
              </a:spcAft>
              <a:buClr>
                <a:srgbClr val="90C226"/>
              </a:buClr>
              <a:buSzPct val="80000"/>
              <a:buFont typeface="Wingdings 3" panose="05040102010807070707" pitchFamily="18" charset="2"/>
              <a:buChar char=""/>
            </a:pPr>
            <a:r>
              <a:rPr lang="tr-TR" altLang="tr-TR" sz="1800" cap="none" dirty="0">
                <a:solidFill>
                  <a:srgbClr val="404040"/>
                </a:solidFill>
                <a:latin typeface="Trebuchet MS" panose="020B0603020202020204"/>
              </a:rPr>
              <a:t>Konserve ürünler ………………………….a örnektir.(hazır gıdalara)</a:t>
            </a:r>
          </a:p>
          <a:p>
            <a:pPr marL="342900" lvl="0" indent="-342900" defTabSz="457200" fontAlgn="base">
              <a:lnSpc>
                <a:spcPct val="100000"/>
              </a:lnSpc>
              <a:spcAft>
                <a:spcPct val="0"/>
              </a:spcAft>
              <a:buClr>
                <a:srgbClr val="90C226"/>
              </a:buClr>
              <a:buSzPct val="80000"/>
              <a:buFont typeface="Wingdings 3" panose="05040102010807070707" pitchFamily="18" charset="2"/>
              <a:buChar char=""/>
            </a:pPr>
            <a:r>
              <a:rPr lang="tr-TR" altLang="tr-TR" sz="1800" cap="none" dirty="0">
                <a:solidFill>
                  <a:srgbClr val="404040"/>
                </a:solidFill>
                <a:latin typeface="Trebuchet MS" panose="020B0603020202020204"/>
              </a:rPr>
              <a:t>Artan nüfusla birlikte gıda ………………a ihtiyaç artmıştır.(kaynaklarına)</a:t>
            </a:r>
          </a:p>
          <a:p>
            <a:pPr marL="342900" lvl="0" indent="-342900" defTabSz="457200" fontAlgn="base">
              <a:lnSpc>
                <a:spcPct val="100000"/>
              </a:lnSpc>
              <a:spcAft>
                <a:spcPct val="0"/>
              </a:spcAft>
              <a:buClr>
                <a:srgbClr val="90C226"/>
              </a:buClr>
              <a:buSzPct val="80000"/>
              <a:buFont typeface="Wingdings 3" panose="05040102010807070707" pitchFamily="18" charset="2"/>
              <a:buChar char=""/>
            </a:pPr>
            <a:r>
              <a:rPr lang="tr-TR" altLang="tr-TR" sz="1800" cap="none" dirty="0">
                <a:solidFill>
                  <a:srgbClr val="404040"/>
                </a:solidFill>
                <a:latin typeface="Trebuchet MS" panose="020B0603020202020204"/>
              </a:rPr>
              <a:t>Gıdaların raf ömürlerinin uzatılması amacıyla uygulanacak teknolojik işlemlerin seçiminde en önemli etkenlerden biri gıdaların içerdiği ….. Miktarıdır.(su)</a:t>
            </a:r>
          </a:p>
          <a:p>
            <a:pPr marL="342900" lvl="0" indent="-342900" defTabSz="457200" fontAlgn="base">
              <a:lnSpc>
                <a:spcPct val="100000"/>
              </a:lnSpc>
              <a:spcAft>
                <a:spcPct val="0"/>
              </a:spcAft>
              <a:buClr>
                <a:srgbClr val="90C226"/>
              </a:buClr>
              <a:buSzPct val="80000"/>
              <a:buFont typeface="Wingdings 3" panose="05040102010807070707" pitchFamily="18" charset="2"/>
              <a:buChar char=""/>
            </a:pPr>
            <a:r>
              <a:rPr lang="tr-TR" altLang="tr-TR" sz="1800" cap="none" dirty="0">
                <a:solidFill>
                  <a:srgbClr val="404040"/>
                </a:solidFill>
                <a:latin typeface="Trebuchet MS" panose="020B0603020202020204"/>
              </a:rPr>
              <a:t>Gıdaların rengini yapay olarak değiştiren maddelere ………… denir.(renklendirici katkı maddeleri)</a:t>
            </a:r>
          </a:p>
          <a:p>
            <a:pPr marL="342900" lvl="0" indent="-342900" defTabSz="457200" fontAlgn="base">
              <a:lnSpc>
                <a:spcPct val="100000"/>
              </a:lnSpc>
              <a:spcAft>
                <a:spcPct val="0"/>
              </a:spcAft>
              <a:buClr>
                <a:srgbClr val="90C226"/>
              </a:buClr>
              <a:buSzPct val="80000"/>
              <a:buFont typeface="Wingdings 3" panose="05040102010807070707" pitchFamily="18" charset="2"/>
              <a:buChar char=""/>
            </a:pPr>
            <a:r>
              <a:rPr lang="tr-TR" altLang="tr-TR" sz="1800" cap="none" dirty="0">
                <a:solidFill>
                  <a:srgbClr val="404040"/>
                </a:solidFill>
                <a:latin typeface="Trebuchet MS" panose="020B0603020202020204"/>
              </a:rPr>
              <a:t>Hazır gıdaların insan sağlığına ……………….bulunmaktadır.(zararları)</a:t>
            </a:r>
          </a:p>
          <a:p>
            <a:endParaRPr lang="tr-TR" dirty="0"/>
          </a:p>
        </p:txBody>
      </p:sp>
    </p:spTree>
    <p:extLst>
      <p:ext uri="{BB962C8B-B14F-4D97-AF65-F5344CB8AC3E}">
        <p14:creationId xmlns:p14="http://schemas.microsoft.com/office/powerpoint/2010/main" val="387056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13774" y="1052946"/>
            <a:ext cx="10363826" cy="4738254"/>
          </a:xfrm>
        </p:spPr>
        <p:txBody>
          <a:bodyPr/>
          <a:lstStyle/>
          <a:p>
            <a:pPr marL="342900" lvl="0" indent="-342900" defTabSz="457200" fontAlgn="base">
              <a:lnSpc>
                <a:spcPct val="100000"/>
              </a:lnSpc>
              <a:spcAft>
                <a:spcPct val="0"/>
              </a:spcAft>
              <a:buClr>
                <a:srgbClr val="90C226"/>
              </a:buClr>
              <a:buSzPct val="80000"/>
              <a:buFont typeface="Wingdings 3" panose="05040102010807070707" pitchFamily="18" charset="2"/>
              <a:buChar char=""/>
              <a:defRPr/>
            </a:pPr>
            <a:r>
              <a:rPr lang="tr-TR" sz="1800" cap="none" dirty="0">
                <a:solidFill>
                  <a:srgbClr val="404040"/>
                </a:solidFill>
                <a:latin typeface="Trebuchet MS" panose="020B0603020202020204"/>
              </a:rPr>
              <a:t>Hazır gıda üretim teknikleri nelerdir?</a:t>
            </a:r>
          </a:p>
          <a:p>
            <a:pPr marL="0" lvl="0" indent="0" defTabSz="457200" fontAlgn="base">
              <a:lnSpc>
                <a:spcPct val="100000"/>
              </a:lnSpc>
              <a:spcAft>
                <a:spcPct val="0"/>
              </a:spcAft>
              <a:buClr>
                <a:srgbClr val="90C226"/>
              </a:buClr>
              <a:buSzPct val="80000"/>
              <a:buNone/>
              <a:defRPr/>
            </a:pPr>
            <a:r>
              <a:rPr lang="fi-FI" sz="1800" cap="none" dirty="0">
                <a:solidFill>
                  <a:srgbClr val="404040"/>
                </a:solidFill>
                <a:latin typeface="Trebuchet MS" panose="020B0603020202020204"/>
              </a:rPr>
              <a:t>Ürün asitliği düzenlenmesi</a:t>
            </a:r>
          </a:p>
          <a:p>
            <a:pPr marL="0" lvl="0" indent="0" defTabSz="457200" fontAlgn="base">
              <a:lnSpc>
                <a:spcPct val="100000"/>
              </a:lnSpc>
              <a:spcAft>
                <a:spcPct val="0"/>
              </a:spcAft>
              <a:buClr>
                <a:srgbClr val="90C226"/>
              </a:buClr>
              <a:buSzPct val="80000"/>
              <a:buNone/>
              <a:defRPr/>
            </a:pPr>
            <a:r>
              <a:rPr lang="fi-FI" sz="1800" cap="none" dirty="0">
                <a:solidFill>
                  <a:srgbClr val="404040"/>
                </a:solidFill>
                <a:latin typeface="Trebuchet MS" panose="020B0603020202020204"/>
              </a:rPr>
              <a:t>Su aktivitesinin kontrolü</a:t>
            </a:r>
          </a:p>
          <a:p>
            <a:pPr marL="0" lvl="0" indent="0" defTabSz="457200" fontAlgn="base">
              <a:lnSpc>
                <a:spcPct val="100000"/>
              </a:lnSpc>
              <a:spcAft>
                <a:spcPct val="0"/>
              </a:spcAft>
              <a:buClr>
                <a:srgbClr val="90C226"/>
              </a:buClr>
              <a:buSzPct val="80000"/>
              <a:buNone/>
              <a:defRPr/>
            </a:pPr>
            <a:r>
              <a:rPr lang="fi-FI" sz="1800" cap="none" dirty="0">
                <a:solidFill>
                  <a:srgbClr val="404040"/>
                </a:solidFill>
                <a:latin typeface="Trebuchet MS" panose="020B0603020202020204"/>
              </a:rPr>
              <a:t>Dondurma </a:t>
            </a:r>
            <a:endParaRPr lang="tr-TR" sz="1800" cap="none" dirty="0">
              <a:solidFill>
                <a:srgbClr val="404040"/>
              </a:solidFill>
              <a:latin typeface="Trebuchet MS" panose="020B0603020202020204"/>
            </a:endParaRPr>
          </a:p>
          <a:p>
            <a:pPr marL="0" lvl="0" indent="0" defTabSz="457200" fontAlgn="base">
              <a:lnSpc>
                <a:spcPct val="100000"/>
              </a:lnSpc>
              <a:spcAft>
                <a:spcPct val="0"/>
              </a:spcAft>
              <a:buClr>
                <a:srgbClr val="90C226"/>
              </a:buClr>
              <a:buSzPct val="80000"/>
              <a:buNone/>
              <a:defRPr/>
            </a:pPr>
            <a:endParaRPr lang="tr-TR" sz="1800" cap="none" dirty="0">
              <a:solidFill>
                <a:srgbClr val="404040"/>
              </a:solidFill>
              <a:latin typeface="Trebuchet MS" panose="020B0603020202020204"/>
            </a:endParaRPr>
          </a:p>
          <a:p>
            <a:pPr marL="342900" lvl="0" indent="-342900" defTabSz="457200" fontAlgn="base">
              <a:lnSpc>
                <a:spcPct val="100000"/>
              </a:lnSpc>
              <a:spcAft>
                <a:spcPct val="0"/>
              </a:spcAft>
              <a:buClr>
                <a:srgbClr val="90C226"/>
              </a:buClr>
              <a:buSzPct val="80000"/>
              <a:buFont typeface="Wingdings 3" panose="05040102010807070707" pitchFamily="18" charset="2"/>
              <a:buChar char=""/>
              <a:defRPr/>
            </a:pPr>
            <a:r>
              <a:rPr lang="tr-TR" sz="1800" cap="none" dirty="0">
                <a:solidFill>
                  <a:srgbClr val="404040"/>
                </a:solidFill>
                <a:latin typeface="Trebuchet MS" panose="020B0603020202020204"/>
              </a:rPr>
              <a:t>Hazır gıdaların zararları var mıdır? Varsa örnek veriniz.</a:t>
            </a:r>
          </a:p>
          <a:p>
            <a:pPr marL="0" lvl="0" indent="0" defTabSz="457200" fontAlgn="base">
              <a:lnSpc>
                <a:spcPct val="100000"/>
              </a:lnSpc>
              <a:spcAft>
                <a:spcPct val="0"/>
              </a:spcAft>
              <a:buClr>
                <a:srgbClr val="90C226"/>
              </a:buClr>
              <a:buSzPct val="80000"/>
              <a:buNone/>
              <a:defRPr/>
            </a:pPr>
            <a:r>
              <a:rPr lang="tr-TR" sz="1800" cap="none" dirty="0">
                <a:solidFill>
                  <a:srgbClr val="404040"/>
                </a:solidFill>
                <a:latin typeface="Trebuchet MS" panose="020B0603020202020204"/>
              </a:rPr>
              <a:t>      hazır gıdaların insan sağlığına çeşitli zararları vardır bunlardan en kötüsü hastalığa sebep olmalarıdır. Bu hastalıklardan bazıları </a:t>
            </a:r>
            <a:r>
              <a:rPr lang="tr-TR" sz="1800" cap="none" dirty="0" err="1">
                <a:solidFill>
                  <a:srgbClr val="404040"/>
                </a:solidFill>
                <a:latin typeface="Trebuchet MS" panose="020B0603020202020204"/>
              </a:rPr>
              <a:t>çölyak</a:t>
            </a:r>
            <a:r>
              <a:rPr lang="tr-TR" sz="1800" cap="none" dirty="0">
                <a:solidFill>
                  <a:srgbClr val="404040"/>
                </a:solidFill>
                <a:latin typeface="Trebuchet MS" panose="020B0603020202020204"/>
              </a:rPr>
              <a:t> hastalığı, besin alerjisi, süt </a:t>
            </a:r>
            <a:r>
              <a:rPr lang="tr-TR" sz="1800" cap="none" dirty="0" err="1" smtClean="0">
                <a:solidFill>
                  <a:srgbClr val="404040"/>
                </a:solidFill>
                <a:latin typeface="Trebuchet MS" panose="020B0603020202020204"/>
              </a:rPr>
              <a:t>alrejisidir</a:t>
            </a:r>
            <a:r>
              <a:rPr lang="tr-TR" sz="1800" cap="none" dirty="0">
                <a:solidFill>
                  <a:srgbClr val="404040"/>
                </a:solidFill>
                <a:latin typeface="Trebuchet MS" panose="020B0603020202020204"/>
              </a:rPr>
              <a:t>.</a:t>
            </a:r>
          </a:p>
          <a:p>
            <a:endParaRPr lang="tr-TR" dirty="0"/>
          </a:p>
        </p:txBody>
      </p:sp>
    </p:spTree>
    <p:extLst>
      <p:ext uri="{BB962C8B-B14F-4D97-AF65-F5344CB8AC3E}">
        <p14:creationId xmlns:p14="http://schemas.microsoft.com/office/powerpoint/2010/main" val="47738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735833"/>
          </a:xfrm>
        </p:spPr>
        <p:txBody>
          <a:bodyPr>
            <a:normAutofit fontScale="90000"/>
          </a:bodyPr>
          <a:lstStyle/>
          <a:p>
            <a:r>
              <a:rPr lang="tr-TR" b="1" dirty="0">
                <a:solidFill>
                  <a:srgbClr val="333333"/>
                </a:solidFill>
                <a:latin typeface="Georgia" panose="02040502050405020303" pitchFamily="18" charset="0"/>
              </a:rPr>
              <a:t>Hazır Gıda Nedir?</a:t>
            </a:r>
            <a:endParaRPr lang="tr-TR" dirty="0"/>
          </a:p>
        </p:txBody>
      </p:sp>
      <p:sp>
        <p:nvSpPr>
          <p:cNvPr id="3" name="Alt Başlık 2"/>
          <p:cNvSpPr>
            <a:spLocks noGrp="1"/>
          </p:cNvSpPr>
          <p:nvPr>
            <p:ph type="subTitle" idx="1"/>
          </p:nvPr>
        </p:nvSpPr>
        <p:spPr>
          <a:xfrm>
            <a:off x="1751012" y="2216728"/>
            <a:ext cx="8689976" cy="3685308"/>
          </a:xfrm>
        </p:spPr>
        <p:txBody>
          <a:bodyPr/>
          <a:lstStyle/>
          <a:p>
            <a:r>
              <a:rPr lang="tr-TR" sz="2400" b="1" cap="none" dirty="0">
                <a:solidFill>
                  <a:schemeClr val="tx1">
                    <a:lumMod val="85000"/>
                    <a:lumOff val="15000"/>
                  </a:schemeClr>
                </a:solidFill>
              </a:rPr>
              <a:t>Gıda sektöründeki üretim sürekliliğinin sağlanabilmesi için hammaddelerin hasattan sonra uzun süreler dayandırılması önem arz etmektedir. Buna göre hazır gıdalar ambalajından çıkarıldıktan sonra doğrudan veya en düşük seviyede işlem (ısıtma, mikrodalga, ısıtma vb.) uygulanarak servis edilen ve tüketilebilen gıdalardır.</a:t>
            </a:r>
          </a:p>
        </p:txBody>
      </p:sp>
      <p:pic>
        <p:nvPicPr>
          <p:cNvPr id="1026" name="Picture 2" descr="hazır gıdala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6" y="4488873"/>
            <a:ext cx="3820680" cy="2200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zır gıda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473" y="4596245"/>
            <a:ext cx="4308763"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3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1" y="1163783"/>
            <a:ext cx="8847715" cy="1122218"/>
          </a:xfrm>
        </p:spPr>
        <p:txBody>
          <a:bodyPr>
            <a:normAutofit fontScale="90000"/>
          </a:bodyPr>
          <a:lstStyle/>
          <a:p>
            <a:r>
              <a:rPr lang="tr-TR" dirty="0">
                <a:solidFill>
                  <a:srgbClr val="FF0000"/>
                </a:solidFill>
              </a:rPr>
              <a:t>HAZIR GIDALARIN HAZIRLANMA SÜREÇLERİ</a:t>
            </a:r>
            <a:r>
              <a:rPr lang="tr-TR" dirty="0"/>
              <a:t/>
            </a:r>
            <a:br>
              <a:rPr lang="tr-TR" dirty="0"/>
            </a:br>
            <a:endParaRPr lang="tr-TR" dirty="0"/>
          </a:p>
        </p:txBody>
      </p:sp>
      <p:sp>
        <p:nvSpPr>
          <p:cNvPr id="3" name="Alt Başlık 2"/>
          <p:cNvSpPr>
            <a:spLocks noGrp="1"/>
          </p:cNvSpPr>
          <p:nvPr>
            <p:ph type="subTitle" idx="1"/>
          </p:nvPr>
        </p:nvSpPr>
        <p:spPr>
          <a:xfrm>
            <a:off x="1751012" y="1856509"/>
            <a:ext cx="8689976" cy="4405746"/>
          </a:xfrm>
        </p:spPr>
        <p:txBody>
          <a:bodyPr>
            <a:noAutofit/>
          </a:bodyPr>
          <a:lstStyle/>
          <a:p>
            <a:r>
              <a:rPr lang="tr-TR" sz="2400" cap="none" dirty="0">
                <a:solidFill>
                  <a:srgbClr val="FF0000"/>
                </a:solidFill>
              </a:rPr>
              <a:t>Ham Madde Seçimi: </a:t>
            </a:r>
            <a:r>
              <a:rPr lang="tr-TR" sz="2400" cap="none" dirty="0">
                <a:solidFill>
                  <a:schemeClr val="tx1">
                    <a:lumMod val="95000"/>
                    <a:lumOff val="5000"/>
                  </a:schemeClr>
                </a:solidFill>
              </a:rPr>
              <a:t>Gıda firması satın alacak olduğu ürünün temiz topraklarda, temiz suyla ve temiz havada yetişmiş olması, ürünün hasat sırasındaki işlemlerine dikkat edilmesidir. Ürün taze ve tabi olmalıdır.</a:t>
            </a:r>
          </a:p>
          <a:p>
            <a:endParaRPr lang="tr-TR" sz="2400" cap="none" dirty="0">
              <a:solidFill>
                <a:schemeClr val="tx1">
                  <a:lumMod val="95000"/>
                  <a:lumOff val="5000"/>
                </a:schemeClr>
              </a:solidFill>
            </a:endParaRPr>
          </a:p>
          <a:p>
            <a:r>
              <a:rPr lang="tr-TR" sz="2400" cap="none" dirty="0">
                <a:solidFill>
                  <a:srgbClr val="FF0000"/>
                </a:solidFill>
              </a:rPr>
              <a:t>Gıda Üretim Teknikleri</a:t>
            </a:r>
            <a:r>
              <a:rPr lang="tr-TR" sz="2400" cap="none" dirty="0">
                <a:solidFill>
                  <a:schemeClr val="tx1">
                    <a:lumMod val="95000"/>
                    <a:lumOff val="5000"/>
                  </a:schemeClr>
                </a:solidFill>
              </a:rPr>
              <a:t>: Gıda firmaları üretim talimatları hazırlamalı ve uygulamalıdır. Bu talimatlar sıcaklık, zaman ve basınç gibi ayarlardır. Teknikler ise; ürün asitliği düzenlenmesi, su aktivitesinin kontrolü ve dondurma. </a:t>
            </a:r>
          </a:p>
        </p:txBody>
      </p:sp>
    </p:spTree>
    <p:extLst>
      <p:ext uri="{BB962C8B-B14F-4D97-AF65-F5344CB8AC3E}">
        <p14:creationId xmlns:p14="http://schemas.microsoft.com/office/powerpoint/2010/main" val="123345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10145" y="1149927"/>
            <a:ext cx="9351819" cy="4876799"/>
          </a:xfrm>
        </p:spPr>
        <p:txBody>
          <a:bodyPr>
            <a:normAutofit/>
          </a:bodyPr>
          <a:lstStyle/>
          <a:p>
            <a:r>
              <a:rPr lang="tr-TR" sz="2400" cap="none" dirty="0">
                <a:solidFill>
                  <a:srgbClr val="FF0000"/>
                </a:solidFill>
              </a:rPr>
              <a:t>Çalışan Hijyen Uygulamaları:</a:t>
            </a:r>
            <a:r>
              <a:rPr lang="tr-TR" sz="2400" cap="none" dirty="0">
                <a:solidFill>
                  <a:schemeClr val="tx1">
                    <a:lumMod val="95000"/>
                    <a:lumOff val="5000"/>
                  </a:schemeClr>
                </a:solidFill>
              </a:rPr>
              <a:t> Gıdalara doğru işlemlerin uygulanması; gıdalara yeni bulaşmaların önlenmesini, var olan bakterilerin tehlikeli olabilecek sayılara ulaşmasını ve gıda zehirlenmesi oluşması engellenebilmesi hijyen talimatlarına uyulması ile mümkündür. Aksi takdirde insan sağlığını tehdit eder.</a:t>
            </a:r>
          </a:p>
          <a:p>
            <a:endParaRPr lang="tr-TR" sz="2400" cap="none" dirty="0">
              <a:solidFill>
                <a:schemeClr val="tx1">
                  <a:lumMod val="95000"/>
                  <a:lumOff val="5000"/>
                </a:schemeClr>
              </a:solidFill>
            </a:endParaRPr>
          </a:p>
          <a:p>
            <a:r>
              <a:rPr lang="tr-TR" sz="2400" cap="none" dirty="0">
                <a:solidFill>
                  <a:srgbClr val="FF0000"/>
                </a:solidFill>
              </a:rPr>
              <a:t>Hazır Gıdaların Paketlenmesi ve Sunumu:</a:t>
            </a:r>
            <a:r>
              <a:rPr lang="tr-TR" sz="2400" cap="none" dirty="0">
                <a:solidFill>
                  <a:schemeClr val="tx1">
                    <a:lumMod val="95000"/>
                    <a:lumOff val="5000"/>
                  </a:schemeClr>
                </a:solidFill>
              </a:rPr>
              <a:t> Gıda paketleme malzemesi temiz ve dayanıklı olmalı, </a:t>
            </a:r>
            <a:r>
              <a:rPr lang="tr-TR" sz="2400" cap="none" dirty="0" err="1">
                <a:solidFill>
                  <a:schemeClr val="tx1">
                    <a:lumMod val="95000"/>
                    <a:lumOff val="5000"/>
                  </a:schemeClr>
                </a:solidFill>
              </a:rPr>
              <a:t>toksik</a:t>
            </a:r>
            <a:r>
              <a:rPr lang="tr-TR" sz="2400" cap="none" dirty="0">
                <a:solidFill>
                  <a:schemeClr val="tx1">
                    <a:lumMod val="95000"/>
                    <a:lumOff val="5000"/>
                  </a:schemeClr>
                </a:solidFill>
              </a:rPr>
              <a:t> olmamalıdır. Paketleme malzemesi, paketlenecek gıdaya uygun, kullanım öncesi depolamaya  da dayanabilmelidir.</a:t>
            </a:r>
          </a:p>
        </p:txBody>
      </p:sp>
    </p:spTree>
    <p:extLst>
      <p:ext uri="{BB962C8B-B14F-4D97-AF65-F5344CB8AC3E}">
        <p14:creationId xmlns:p14="http://schemas.microsoft.com/office/powerpoint/2010/main" val="8215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651165"/>
            <a:ext cx="8689976" cy="1593271"/>
          </a:xfrm>
        </p:spPr>
        <p:txBody>
          <a:bodyPr>
            <a:normAutofit fontScale="90000"/>
          </a:bodyPr>
          <a:lstStyle/>
          <a:p>
            <a:r>
              <a:rPr lang="tr-TR" dirty="0"/>
              <a:t>Hazır Gıdalarda Bulunan Katkı Maddeleri</a:t>
            </a:r>
            <a:br>
              <a:rPr lang="tr-TR" dirty="0"/>
            </a:br>
            <a:endParaRPr lang="tr-TR" dirty="0"/>
          </a:p>
        </p:txBody>
      </p:sp>
      <p:sp>
        <p:nvSpPr>
          <p:cNvPr id="3" name="Alt Başlık 2"/>
          <p:cNvSpPr>
            <a:spLocks noGrp="1"/>
          </p:cNvSpPr>
          <p:nvPr>
            <p:ph type="subTitle" idx="1"/>
          </p:nvPr>
        </p:nvSpPr>
        <p:spPr>
          <a:xfrm>
            <a:off x="1751012" y="2244436"/>
            <a:ext cx="9055533" cy="3754582"/>
          </a:xfrm>
        </p:spPr>
        <p:txBody>
          <a:bodyPr>
            <a:normAutofit/>
          </a:bodyPr>
          <a:lstStyle/>
          <a:p>
            <a:r>
              <a:rPr lang="tr-TR" sz="2400" cap="none" dirty="0">
                <a:solidFill>
                  <a:schemeClr val="tx1"/>
                </a:solidFill>
              </a:rPr>
              <a:t>Gıda katkıları; tek başına gıda olamayan ancak gıdalara üretim, işleme, depolama veya ambalajlama gibi aşamalarda katılan madde veya madde karışımları ifade etmektedir</a:t>
            </a:r>
          </a:p>
        </p:txBody>
      </p:sp>
      <p:pic>
        <p:nvPicPr>
          <p:cNvPr id="4" name="Resim 3"/>
          <p:cNvPicPr>
            <a:picLocks noChangeAspect="1"/>
          </p:cNvPicPr>
          <p:nvPr/>
        </p:nvPicPr>
        <p:blipFill>
          <a:blip r:embed="rId2"/>
          <a:stretch>
            <a:fillRect/>
          </a:stretch>
        </p:blipFill>
        <p:spPr>
          <a:xfrm>
            <a:off x="235527" y="3564081"/>
            <a:ext cx="4170218" cy="3127664"/>
          </a:xfrm>
          <a:prstGeom prst="rect">
            <a:avLst/>
          </a:prstGeom>
        </p:spPr>
      </p:pic>
      <p:pic>
        <p:nvPicPr>
          <p:cNvPr id="5" name="Resim 4"/>
          <p:cNvPicPr>
            <a:picLocks noChangeAspect="1"/>
          </p:cNvPicPr>
          <p:nvPr/>
        </p:nvPicPr>
        <p:blipFill>
          <a:blip r:embed="rId3"/>
          <a:stretch>
            <a:fillRect/>
          </a:stretch>
        </p:blipFill>
        <p:spPr>
          <a:xfrm>
            <a:off x="5832763" y="3603584"/>
            <a:ext cx="4973782" cy="2741797"/>
          </a:xfrm>
          <a:prstGeom prst="rect">
            <a:avLst/>
          </a:prstGeom>
        </p:spPr>
      </p:pic>
    </p:spTree>
    <p:extLst>
      <p:ext uri="{BB962C8B-B14F-4D97-AF65-F5344CB8AC3E}">
        <p14:creationId xmlns:p14="http://schemas.microsoft.com/office/powerpoint/2010/main" val="179447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51012" y="1163784"/>
            <a:ext cx="9166370" cy="4405744"/>
          </a:xfrm>
        </p:spPr>
        <p:txBody>
          <a:bodyPr>
            <a:normAutofit fontScale="92500" lnSpcReduction="20000"/>
          </a:bodyPr>
          <a:lstStyle/>
          <a:p>
            <a:r>
              <a:rPr lang="tr-TR" sz="2800" cap="none" dirty="0">
                <a:solidFill>
                  <a:srgbClr val="FF0000"/>
                </a:solidFill>
              </a:rPr>
              <a:t>Gıda Katkı </a:t>
            </a:r>
            <a:r>
              <a:rPr lang="tr-TR" sz="2800" cap="none" dirty="0" err="1">
                <a:solidFill>
                  <a:srgbClr val="FF0000"/>
                </a:solidFill>
              </a:rPr>
              <a:t>Maddeleinin</a:t>
            </a:r>
            <a:r>
              <a:rPr lang="tr-TR" sz="2800" cap="none" dirty="0">
                <a:solidFill>
                  <a:srgbClr val="FF0000"/>
                </a:solidFill>
              </a:rPr>
              <a:t> Kullanımı:</a:t>
            </a:r>
          </a:p>
          <a:p>
            <a:endParaRPr lang="tr-TR" cap="none" dirty="0"/>
          </a:p>
          <a:p>
            <a:r>
              <a:rPr lang="tr-TR" sz="2600" cap="none" dirty="0">
                <a:solidFill>
                  <a:schemeClr val="tx1"/>
                </a:solidFill>
              </a:rPr>
              <a:t>-Gıdaların görünüşünü, lezzetini, yapısını iyileştirmek,  </a:t>
            </a:r>
          </a:p>
          <a:p>
            <a:r>
              <a:rPr lang="tr-TR" sz="2600" cap="none" dirty="0">
                <a:solidFill>
                  <a:schemeClr val="tx1"/>
                </a:solidFill>
              </a:rPr>
              <a:t>-Biyolojik ve besleyici </a:t>
            </a:r>
            <a:r>
              <a:rPr lang="tr-TR" sz="2600" cap="none" dirty="0" err="1">
                <a:solidFill>
                  <a:schemeClr val="tx1"/>
                </a:solidFill>
              </a:rPr>
              <a:t>değerrini</a:t>
            </a:r>
            <a:r>
              <a:rPr lang="tr-TR" sz="2600" cap="none" dirty="0">
                <a:solidFill>
                  <a:schemeClr val="tx1"/>
                </a:solidFill>
              </a:rPr>
              <a:t> korumak veya düzeltmek,  </a:t>
            </a:r>
          </a:p>
          <a:p>
            <a:r>
              <a:rPr lang="tr-TR" sz="2600" cap="none" dirty="0">
                <a:solidFill>
                  <a:schemeClr val="tx1"/>
                </a:solidFill>
              </a:rPr>
              <a:t>-Gıdalardaki istenilmeyen değişiklikleri engellemek,             </a:t>
            </a:r>
          </a:p>
          <a:p>
            <a:r>
              <a:rPr lang="tr-TR" sz="2600" cap="none" dirty="0">
                <a:solidFill>
                  <a:schemeClr val="tx1"/>
                </a:solidFill>
              </a:rPr>
              <a:t>-Ürünün kalitesini ve raf ömrünü arttırmak,            </a:t>
            </a:r>
          </a:p>
          <a:p>
            <a:r>
              <a:rPr lang="tr-TR" sz="2600" cap="none" dirty="0">
                <a:solidFill>
                  <a:schemeClr val="tx1"/>
                </a:solidFill>
              </a:rPr>
              <a:t>-Gıdalardaki bozulma ve </a:t>
            </a:r>
            <a:r>
              <a:rPr lang="tr-TR" sz="2600" cap="none" dirty="0" err="1">
                <a:solidFill>
                  <a:schemeClr val="tx1"/>
                </a:solidFill>
              </a:rPr>
              <a:t>mikrobiyal</a:t>
            </a:r>
            <a:r>
              <a:rPr lang="tr-TR" sz="2600" cap="none" dirty="0">
                <a:solidFill>
                  <a:schemeClr val="tx1"/>
                </a:solidFill>
              </a:rPr>
              <a:t> gelişmeleri önlemek,       </a:t>
            </a:r>
          </a:p>
          <a:p>
            <a:r>
              <a:rPr lang="tr-TR" sz="2600" cap="none" dirty="0">
                <a:solidFill>
                  <a:schemeClr val="tx1"/>
                </a:solidFill>
              </a:rPr>
              <a:t>-Gıdaların zehirleyici ve hastalık yapıcı etkilerini ortadan kaldırmak, amacıyla olmaktadır.</a:t>
            </a:r>
          </a:p>
        </p:txBody>
      </p:sp>
    </p:spTree>
    <p:extLst>
      <p:ext uri="{BB962C8B-B14F-4D97-AF65-F5344CB8AC3E}">
        <p14:creationId xmlns:p14="http://schemas.microsoft.com/office/powerpoint/2010/main" val="198750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122218"/>
            <a:ext cx="8689976" cy="845127"/>
          </a:xfrm>
        </p:spPr>
        <p:txBody>
          <a:bodyPr>
            <a:normAutofit fontScale="90000"/>
          </a:bodyPr>
          <a:lstStyle/>
          <a:p>
            <a:r>
              <a:rPr lang="tr-TR" dirty="0"/>
              <a:t/>
            </a:r>
            <a:br>
              <a:rPr lang="tr-TR" dirty="0"/>
            </a:br>
            <a:r>
              <a:rPr lang="tr-TR" cap="none" dirty="0" smtClean="0"/>
              <a:t>Birleşmiş Gıda Maddeleri Uzmanlar Komitesinin Sınıflandırmada Göre Gıda Katkı Maddeleri;</a:t>
            </a:r>
            <a:endParaRPr lang="tr-TR" cap="none" dirty="0"/>
          </a:p>
        </p:txBody>
      </p:sp>
      <p:sp>
        <p:nvSpPr>
          <p:cNvPr id="3" name="Alt Başlık 2"/>
          <p:cNvSpPr>
            <a:spLocks noGrp="1"/>
          </p:cNvSpPr>
          <p:nvPr>
            <p:ph type="subTitle" idx="1"/>
          </p:nvPr>
        </p:nvSpPr>
        <p:spPr>
          <a:xfrm>
            <a:off x="1524001" y="1967345"/>
            <a:ext cx="9379526" cy="4114799"/>
          </a:xfrm>
        </p:spPr>
        <p:txBody>
          <a:bodyPr>
            <a:normAutofit/>
          </a:bodyPr>
          <a:lstStyle/>
          <a:p>
            <a:r>
              <a:rPr lang="tr-TR" sz="2400" cap="none" dirty="0">
                <a:solidFill>
                  <a:srgbClr val="FF0000"/>
                </a:solidFill>
              </a:rPr>
              <a:t>Renk Maddeleri:</a:t>
            </a:r>
            <a:r>
              <a:rPr lang="tr-TR" sz="2400" cap="none" dirty="0">
                <a:solidFill>
                  <a:schemeClr val="tx1"/>
                </a:solidFill>
              </a:rPr>
              <a:t> Teknolojik işlem görmüş meyve, sebze, tahıl, et, süt ve şekerleme endüstrisinde kısmen ya da tamamen kaybolan rengi tekrar kazandırmak amacıyla kullanılır.</a:t>
            </a:r>
          </a:p>
          <a:p>
            <a:r>
              <a:rPr lang="tr-TR" sz="2400" cap="none" dirty="0" smtClean="0">
                <a:solidFill>
                  <a:srgbClr val="FF0000"/>
                </a:solidFill>
              </a:rPr>
              <a:t>Koruyucular</a:t>
            </a:r>
            <a:r>
              <a:rPr lang="tr-TR" sz="2400" cap="none" dirty="0">
                <a:solidFill>
                  <a:srgbClr val="FF0000"/>
                </a:solidFill>
              </a:rPr>
              <a:t>: </a:t>
            </a:r>
            <a:r>
              <a:rPr lang="tr-TR" sz="2400" cap="none" dirty="0">
                <a:solidFill>
                  <a:schemeClr val="tx1"/>
                </a:solidFill>
              </a:rPr>
              <a:t>Gıdaların mikroorganizmalar tarafından bozulmasını önleyerek, raf ömürlerinin uzatılmasını sağlar.   </a:t>
            </a:r>
          </a:p>
          <a:p>
            <a:r>
              <a:rPr lang="tr-TR" sz="2400" cap="none" dirty="0" smtClean="0">
                <a:solidFill>
                  <a:srgbClr val="FF0000"/>
                </a:solidFill>
              </a:rPr>
              <a:t>Antioksidanlar</a:t>
            </a:r>
            <a:r>
              <a:rPr lang="tr-TR" sz="2400" cap="none" dirty="0">
                <a:solidFill>
                  <a:srgbClr val="FF0000"/>
                </a:solidFill>
              </a:rPr>
              <a:t>:</a:t>
            </a:r>
            <a:r>
              <a:rPr lang="tr-TR" sz="2400" cap="none" dirty="0">
                <a:solidFill>
                  <a:schemeClr val="tx1"/>
                </a:solidFill>
              </a:rPr>
              <a:t> Gıdaların hava ile teması sonucu meydana gelen </a:t>
            </a:r>
            <a:r>
              <a:rPr lang="tr-TR" sz="2400" cap="none" dirty="0" err="1">
                <a:solidFill>
                  <a:schemeClr val="tx1"/>
                </a:solidFill>
              </a:rPr>
              <a:t>oksidasyonu</a:t>
            </a:r>
            <a:r>
              <a:rPr lang="tr-TR" sz="2400" cap="none" dirty="0">
                <a:solidFill>
                  <a:schemeClr val="tx1"/>
                </a:solidFill>
              </a:rPr>
              <a:t> önlemek için kullanılır.</a:t>
            </a:r>
          </a:p>
        </p:txBody>
      </p:sp>
    </p:spTree>
    <p:extLst>
      <p:ext uri="{BB962C8B-B14F-4D97-AF65-F5344CB8AC3E}">
        <p14:creationId xmlns:p14="http://schemas.microsoft.com/office/powerpoint/2010/main" val="79847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65563" y="1330036"/>
            <a:ext cx="9379527" cy="4585855"/>
          </a:xfrm>
        </p:spPr>
        <p:txBody>
          <a:bodyPr>
            <a:normAutofit/>
          </a:bodyPr>
          <a:lstStyle/>
          <a:p>
            <a:r>
              <a:rPr lang="tr-TR" sz="2400" cap="none" dirty="0">
                <a:solidFill>
                  <a:srgbClr val="FF0000"/>
                </a:solidFill>
              </a:rPr>
              <a:t>Tat ve koku Maddeleri: </a:t>
            </a:r>
            <a:r>
              <a:rPr lang="tr-TR" sz="2400" cap="none" dirty="0"/>
              <a:t>Üretim sırasında gıdada kaybolan tat ve kokuyu tekrar </a:t>
            </a:r>
            <a:r>
              <a:rPr lang="tr-TR" sz="2400" cap="none" dirty="0" smtClean="0"/>
              <a:t>kazandırmak</a:t>
            </a:r>
            <a:r>
              <a:rPr lang="tr-TR" sz="2400" cap="none" dirty="0"/>
              <a:t>, zenginleştirmek, çekici hale getirmek için kullanılır. </a:t>
            </a:r>
            <a:endParaRPr lang="tr-TR" sz="2400" cap="none" dirty="0" smtClean="0"/>
          </a:p>
          <a:p>
            <a:r>
              <a:rPr lang="tr-TR" sz="2400" cap="none" dirty="0" err="1">
                <a:solidFill>
                  <a:srgbClr val="FF0000"/>
                </a:solidFill>
              </a:rPr>
              <a:t>Kelatlar</a:t>
            </a:r>
            <a:r>
              <a:rPr lang="tr-TR" sz="2400" cap="none" dirty="0">
                <a:solidFill>
                  <a:srgbClr val="FF0000"/>
                </a:solidFill>
              </a:rPr>
              <a:t>: </a:t>
            </a:r>
            <a:r>
              <a:rPr lang="tr-TR" sz="2400" cap="none" dirty="0"/>
              <a:t>Gıdaların stabilizasyonunda önemli rolleri olan metal ya da toprak alkali iyonlarla karmaşık oluşturarak iyonların etkilerini zayıflatan bu iyonların gıdalardaki etkilerini değiştiren katkı maddeleridir.</a:t>
            </a:r>
          </a:p>
          <a:p>
            <a:endParaRPr lang="tr-TR" sz="2400" cap="none" dirty="0"/>
          </a:p>
          <a:p>
            <a:r>
              <a:rPr lang="tr-TR" sz="2400" cap="none" dirty="0">
                <a:solidFill>
                  <a:srgbClr val="FF0000"/>
                </a:solidFill>
              </a:rPr>
              <a:t>Yapı Düzenleyiciler: </a:t>
            </a:r>
            <a:r>
              <a:rPr lang="tr-TR" sz="2400" cap="none" dirty="0"/>
              <a:t>Stabilizatörler, </a:t>
            </a:r>
            <a:r>
              <a:rPr lang="tr-TR" sz="2400" cap="none" dirty="0" err="1"/>
              <a:t>emülgatörler</a:t>
            </a:r>
            <a:r>
              <a:rPr lang="tr-TR" sz="2400" cap="none" dirty="0"/>
              <a:t> (yüzey aktif maddeler) ve topaklaşmayı önleyiciler.</a:t>
            </a:r>
          </a:p>
        </p:txBody>
      </p:sp>
    </p:spTree>
    <p:extLst>
      <p:ext uri="{BB962C8B-B14F-4D97-AF65-F5344CB8AC3E}">
        <p14:creationId xmlns:p14="http://schemas.microsoft.com/office/powerpoint/2010/main" val="676837925"/>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Damla</Template>
  <TotalTime>64</TotalTime>
  <Words>1093</Words>
  <Application>Microsoft Office PowerPoint</Application>
  <PresentationFormat>Geniş ekran</PresentationFormat>
  <Paragraphs>84</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Georgia</vt:lpstr>
      <vt:lpstr>Trebuchet MS</vt:lpstr>
      <vt:lpstr>Tw Cen MT</vt:lpstr>
      <vt:lpstr>Wingdings 3</vt:lpstr>
      <vt:lpstr>Damla</vt:lpstr>
      <vt:lpstr>Hazır Gıdalar, Hazırlanma Süreçleri ve Tehlikeleri  </vt:lpstr>
      <vt:lpstr>PowerPoint Sunusu</vt:lpstr>
      <vt:lpstr>Hazır Gıda Nedir?</vt:lpstr>
      <vt:lpstr>HAZIR GIDALARIN HAZIRLANMA SÜREÇLERİ </vt:lpstr>
      <vt:lpstr>PowerPoint Sunusu</vt:lpstr>
      <vt:lpstr>Hazır Gıdalarda Bulunan Katkı Maddeleri </vt:lpstr>
      <vt:lpstr>PowerPoint Sunusu</vt:lpstr>
      <vt:lpstr> Birleşmiş Gıda Maddeleri Uzmanlar Komitesinin Sınıflandırmada Göre Gıda Katkı Maddeleri;</vt:lpstr>
      <vt:lpstr>PowerPoint Sunusu</vt:lpstr>
      <vt:lpstr>PowerPoint Sunusu</vt:lpstr>
      <vt:lpstr>PowerPoint Sunusu</vt:lpstr>
      <vt:lpstr>PowerPoint Sunusu</vt:lpstr>
      <vt:lpstr>E kodlu ürünler ne demektir? </vt:lpstr>
      <vt:lpstr>HAZIR GIDALARIN TEHLIKELERI </vt:lpstr>
      <vt:lpstr>PowerPoint Sunusu</vt:lpstr>
      <vt:lpstr>GIDA İŞLEME TEKNOLOJİLERİ</vt:lpstr>
      <vt:lpstr>PowerPoint Sunusu</vt:lpstr>
      <vt:lpstr>PowerPoint Sunusu</vt:lpstr>
      <vt:lpstr>GIDA KAYNAKLI HASTALIKLAR </vt:lpstr>
      <vt:lpstr>PowerPoint Sunusu</vt:lpstr>
      <vt:lpstr>Sorular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Hazır Gıdalar, Hazırlanma Süreçleri ve Tehlikeleri  </dc:title>
  <dc:creator>Korkmaz</dc:creator>
  <cp:lastModifiedBy>Korkmaz</cp:lastModifiedBy>
  <cp:revision>8</cp:revision>
  <dcterms:created xsi:type="dcterms:W3CDTF">2017-12-26T18:14:27Z</dcterms:created>
  <dcterms:modified xsi:type="dcterms:W3CDTF">2017-12-26T19:18:43Z</dcterms:modified>
</cp:coreProperties>
</file>